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4" r:id="rId9"/>
    <p:sldId id="263" r:id="rId10"/>
    <p:sldId id="265" r:id="rId11"/>
    <p:sldId id="266" r:id="rId12"/>
    <p:sldId id="267" r:id="rId13"/>
    <p:sldId id="276" r:id="rId14"/>
    <p:sldId id="269" r:id="rId15"/>
    <p:sldId id="270" r:id="rId16"/>
    <p:sldId id="271" r:id="rId17"/>
    <p:sldId id="272" r:id="rId18"/>
    <p:sldId id="273" r:id="rId19"/>
    <p:sldId id="274" r:id="rId20"/>
    <p:sldId id="275" r:id="rId21"/>
  </p:sldIdLst>
  <p:sldSz cx="18288000" cy="10287000"/>
  <p:notesSz cx="6858000" cy="9144000"/>
  <p:embeddedFontLst>
    <p:embeddedFont>
      <p:font typeface="Canva Sans" panose="020B0604020202020204" charset="0"/>
      <p:regular r:id="rId23"/>
    </p:embeddedFont>
    <p:embeddedFont>
      <p:font typeface="Canva Sans Bold" panose="020B0604020202020204" charset="0"/>
      <p:regular r:id="rId24"/>
    </p:embeddedFont>
    <p:embeddedFont>
      <p:font typeface="Poppins ExtraBold" panose="00000900000000000000" pitchFamily="2" charset="0"/>
      <p:regular r:id="rId25"/>
      <p:bold r:id="rId26"/>
      <p:boldItalic r:id="rId27"/>
    </p:embeddedFont>
    <p:embeddedFont>
      <p:font typeface="Poppins Medium" panose="00000600000000000000" pitchFamily="2" charset="0"/>
      <p:regular r:id="rId28"/>
      <p: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691" y="2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584AA0-D2EC-4D32-AA0D-977203E99AB1}" type="datetimeFigureOut">
              <a:rPr lang="en-US" smtClean="0"/>
              <a:t>10/3/2025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393F5D-20C2-42CA-95E3-69F50A7F2CAB}" type="slidenum">
              <a:rPr lang="en-US" smtClean="0"/>
              <a:t>‹#›</a:t>
            </a:fld>
            <a:endParaRPr lang="en-US"/>
          </a:p>
        </p:txBody>
      </p:sp>
    </p:spTree>
    <p:extLst>
      <p:ext uri="{BB962C8B-B14F-4D97-AF65-F5344CB8AC3E}">
        <p14:creationId xmlns:p14="http://schemas.microsoft.com/office/powerpoint/2010/main" val="4212096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393F5D-20C2-42CA-95E3-69F50A7F2CAB}" type="slidenum">
              <a:rPr lang="en-US" smtClean="0"/>
              <a:t>9</a:t>
            </a:fld>
            <a:endParaRPr lang="en-US"/>
          </a:p>
        </p:txBody>
      </p:sp>
    </p:spTree>
    <p:extLst>
      <p:ext uri="{BB962C8B-B14F-4D97-AF65-F5344CB8AC3E}">
        <p14:creationId xmlns:p14="http://schemas.microsoft.com/office/powerpoint/2010/main" val="212400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4.sv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50.svg"/><Relationship Id="rId13" Type="http://schemas.openxmlformats.org/officeDocument/2006/relationships/image" Target="../media/image55.png"/><Relationship Id="rId3" Type="http://schemas.openxmlformats.org/officeDocument/2006/relationships/image" Target="../media/image8.svg"/><Relationship Id="rId7" Type="http://schemas.openxmlformats.org/officeDocument/2006/relationships/image" Target="../media/image49.png"/><Relationship Id="rId12" Type="http://schemas.openxmlformats.org/officeDocument/2006/relationships/image" Target="../media/image54.svg"/><Relationship Id="rId2" Type="http://schemas.openxmlformats.org/officeDocument/2006/relationships/image" Target="../media/image7.png"/><Relationship Id="rId16" Type="http://schemas.openxmlformats.org/officeDocument/2006/relationships/image" Target="../media/image58.sv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53.png"/><Relationship Id="rId5" Type="http://schemas.openxmlformats.org/officeDocument/2006/relationships/image" Target="../media/image10.svg"/><Relationship Id="rId15" Type="http://schemas.openxmlformats.org/officeDocument/2006/relationships/image" Target="../media/image57.png"/><Relationship Id="rId10" Type="http://schemas.openxmlformats.org/officeDocument/2006/relationships/image" Target="../media/image52.svg"/><Relationship Id="rId4" Type="http://schemas.openxmlformats.org/officeDocument/2006/relationships/image" Target="../media/image9.png"/><Relationship Id="rId9" Type="http://schemas.openxmlformats.org/officeDocument/2006/relationships/image" Target="../media/image51.png"/><Relationship Id="rId14" Type="http://schemas.openxmlformats.org/officeDocument/2006/relationships/image" Target="../media/image56.svg"/></Relationships>
</file>

<file path=ppt/slides/_rels/slide1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62.svg"/><Relationship Id="rId5" Type="http://schemas.openxmlformats.org/officeDocument/2006/relationships/image" Target="../media/image61.png"/><Relationship Id="rId10" Type="http://schemas.openxmlformats.org/officeDocument/2006/relationships/image" Target="../media/image66.svg"/><Relationship Id="rId4" Type="http://schemas.openxmlformats.org/officeDocument/2006/relationships/image" Target="../media/image60.svg"/><Relationship Id="rId9" Type="http://schemas.openxmlformats.org/officeDocument/2006/relationships/image" Target="../media/image65.png"/></Relationships>
</file>

<file path=ppt/slides/_rels/slide17.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68.png"/><Relationship Id="rId7" Type="http://schemas.openxmlformats.org/officeDocument/2006/relationships/image" Target="../media/image71.svg"/><Relationship Id="rId2" Type="http://schemas.openxmlformats.org/officeDocument/2006/relationships/image" Target="../media/image67.jpeg"/><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png"/><Relationship Id="rId4" Type="http://schemas.openxmlformats.org/officeDocument/2006/relationships/image" Target="../media/image69.svg"/><Relationship Id="rId9" Type="http://schemas.openxmlformats.org/officeDocument/2006/relationships/image" Target="../media/image73.svg"/></Relationships>
</file>

<file path=ppt/slides/_rels/slide18.xml.rels><?xml version="1.0" encoding="UTF-8" standalone="yes"?>
<Relationships xmlns="http://schemas.openxmlformats.org/package/2006/relationships"><Relationship Id="rId13" Type="http://schemas.openxmlformats.org/officeDocument/2006/relationships/hyperlink" Target="http://onedconline.org/" TargetMode="External"/><Relationship Id="rId18" Type="http://schemas.openxmlformats.org/officeDocument/2006/relationships/hyperlink" Target="https://www.thecommunityfoundation.org/" TargetMode="External"/><Relationship Id="rId26" Type="http://schemas.openxmlformats.org/officeDocument/2006/relationships/hyperlink" Target="https://cjcc.dc.gov/" TargetMode="External"/><Relationship Id="rId39" Type="http://schemas.openxmlformats.org/officeDocument/2006/relationships/hyperlink" Target="https://windc-iaf.org/" TargetMode="External"/><Relationship Id="rId21" Type="http://schemas.openxmlformats.org/officeDocument/2006/relationships/hyperlink" Target="https://aclu.org/" TargetMode="External"/><Relationship Id="rId34" Type="http://schemas.openxmlformats.org/officeDocument/2006/relationships/hyperlink" Target="https://portal.hud.gov/hudportal/HUD?src=/states/district_of_columbia" TargetMode="External"/><Relationship Id="rId7" Type="http://schemas.openxmlformats.org/officeDocument/2006/relationships/hyperlink" Target="https://diversecityfund.org/" TargetMode="External"/><Relationship Id="rId12" Type="http://schemas.openxmlformats.org/officeDocument/2006/relationships/hyperlink" Target="http://vscdc.org/" TargetMode="External"/><Relationship Id="rId17" Type="http://schemas.openxmlformats.org/officeDocument/2006/relationships/hyperlink" Target="https://englandfamilyfoundation.org/" TargetMode="External"/><Relationship Id="rId25" Type="http://schemas.openxmlformats.org/officeDocument/2006/relationships/hyperlink" Target="http://courtexcellence.org/" TargetMode="External"/><Relationship Id="rId33" Type="http://schemas.openxmlformats.org/officeDocument/2006/relationships/hyperlink" Target="http://collaborativejustice.org/" TargetMode="External"/><Relationship Id="rId38" Type="http://schemas.openxmlformats.org/officeDocument/2006/relationships/hyperlink" Target="http://mbihs.com/" TargetMode="External"/><Relationship Id="rId2" Type="http://schemas.openxmlformats.org/officeDocument/2006/relationships/hyperlink" Target="https://publicwelfare.org/" TargetMode="External"/><Relationship Id="rId16" Type="http://schemas.openxmlformats.org/officeDocument/2006/relationships/hyperlink" Target="https://washlaw.org/" TargetMode="External"/><Relationship Id="rId20" Type="http://schemas.openxmlformats.org/officeDocument/2006/relationships/image" Target="../media/image6.png"/><Relationship Id="rId29" Type="http://schemas.openxmlformats.org/officeDocument/2006/relationships/hyperlink" Target="https://prisonsandjustice.georgetown.edu/" TargetMode="External"/><Relationship Id="rId1" Type="http://schemas.openxmlformats.org/officeDocument/2006/relationships/slideLayout" Target="../slideLayouts/slideLayout7.xml"/><Relationship Id="rId6" Type="http://schemas.openxmlformats.org/officeDocument/2006/relationships/hyperlink" Target="https://ovsjg.dc.gov/" TargetMode="External"/><Relationship Id="rId11" Type="http://schemas.openxmlformats.org/officeDocument/2006/relationships/hyperlink" Target="https://ovsjg.dc.gov/event/dc-reentry-action-network-meeting" TargetMode="External"/><Relationship Id="rId24" Type="http://schemas.openxmlformats.org/officeDocument/2006/relationships/hyperlink" Target="https://cjcc.dc.gov/page/cjcc-adult-reentry" TargetMode="External"/><Relationship Id="rId32" Type="http://schemas.openxmlformats.org/officeDocument/2006/relationships/hyperlink" Target="https://cic.dc.gov/" TargetMode="External"/><Relationship Id="rId37" Type="http://schemas.openxmlformats.org/officeDocument/2006/relationships/hyperlink" Target="https://thewiredc.org/" TargetMode="External"/><Relationship Id="rId40" Type="http://schemas.openxmlformats.org/officeDocument/2006/relationships/hyperlink" Target="https://doc.dc.gov/" TargetMode="External"/><Relationship Id="rId5" Type="http://schemas.openxmlformats.org/officeDocument/2006/relationships/hyperlink" Target="http://www.nationalservice.gov/" TargetMode="External"/><Relationship Id="rId15" Type="http://schemas.openxmlformats.org/officeDocument/2006/relationships/hyperlink" Target="https://pdsdc.org/" TargetMode="External"/><Relationship Id="rId23" Type="http://schemas.openxmlformats.org/officeDocument/2006/relationships/hyperlink" Target="https://thenationalreentrynetwork.org/our-partners/" TargetMode="External"/><Relationship Id="rId28" Type="http://schemas.openxmlformats.org/officeDocument/2006/relationships/hyperlink" Target="https://orca.dc.gov/" TargetMode="External"/><Relationship Id="rId36" Type="http://schemas.openxmlformats.org/officeDocument/2006/relationships/hyperlink" Target="http://dcrca.org/" TargetMode="External"/><Relationship Id="rId10" Type="http://schemas.openxmlformats.org/officeDocument/2006/relationships/hyperlink" Target="http://www.courtexcellence.org/" TargetMode="External"/><Relationship Id="rId19" Type="http://schemas.openxmlformats.org/officeDocument/2006/relationships/hyperlink" Target="https://justicepolicy.org/" TargetMode="External"/><Relationship Id="rId31" Type="http://schemas.openxmlformats.org/officeDocument/2006/relationships/hyperlink" Target="https://opensocietypolicycenter.org/issues/criminal-justice-reform-racial-equity/the-justice-roundtable" TargetMode="External"/><Relationship Id="rId4" Type="http://schemas.openxmlformats.org/officeDocument/2006/relationships/hyperlink" Target="https://www.itavcollab.org/" TargetMode="External"/><Relationship Id="rId9" Type="http://schemas.openxmlformats.org/officeDocument/2006/relationships/hyperlink" Target="https://coredc.com/" TargetMode="External"/><Relationship Id="rId14" Type="http://schemas.openxmlformats.org/officeDocument/2006/relationships/hyperlink" Target="http://dcjwj.org/" TargetMode="External"/><Relationship Id="rId22" Type="http://schemas.openxmlformats.org/officeDocument/2006/relationships/hyperlink" Target="http://dc463.info/" TargetMode="External"/><Relationship Id="rId27" Type="http://schemas.openxmlformats.org/officeDocument/2006/relationships/hyperlink" Target="https://csosa.gov/" TargetMode="External"/><Relationship Id="rId30" Type="http://schemas.openxmlformats.org/officeDocument/2006/relationships/hyperlink" Target="https://ufcw.org/" TargetMode="External"/><Relationship Id="rId35" Type="http://schemas.openxmlformats.org/officeDocument/2006/relationships/hyperlink" Target="https://some.org/" TargetMode="External"/><Relationship Id="rId8" Type="http://schemas.openxmlformats.org/officeDocument/2006/relationships/hyperlink" Target="http://www.opencityfound.org/" TargetMode="External"/><Relationship Id="rId3" Type="http://schemas.openxmlformats.org/officeDocument/2006/relationships/hyperlink" Target="https://www.cjifund.org/"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6.png"/><Relationship Id="rId16" Type="http://schemas.openxmlformats.org/officeDocument/2006/relationships/image" Target="../media/image24.svg"/><Relationship Id="rId1" Type="http://schemas.openxmlformats.org/officeDocument/2006/relationships/slideLayout" Target="../slideLayouts/slideLayout7.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7.jpe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7.svg"/><Relationship Id="rId4"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9000"/>
            </a:blip>
            <a:stretch>
              <a:fillRect t="-9259" b="-9259"/>
            </a:stretch>
          </a:blipFill>
        </p:spPr>
        <p:txBody>
          <a:bodyPr/>
          <a:lstStyle/>
          <a:p>
            <a:endParaRPr lang="en-US"/>
          </a:p>
        </p:txBody>
      </p:sp>
      <p:grpSp>
        <p:nvGrpSpPr>
          <p:cNvPr id="3" name="Group 3"/>
          <p:cNvGrpSpPr/>
          <p:nvPr/>
        </p:nvGrpSpPr>
        <p:grpSpPr>
          <a:xfrm rot="484507">
            <a:off x="3226335" y="5171475"/>
            <a:ext cx="1526730" cy="3773036"/>
            <a:chOff x="0" y="0"/>
            <a:chExt cx="328893" cy="812800"/>
          </a:xfrm>
        </p:grpSpPr>
        <p:sp>
          <p:nvSpPr>
            <p:cNvPr id="4" name="Freeform 4"/>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5" name="TextBox 5"/>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484507">
            <a:off x="1027785" y="2186987"/>
            <a:ext cx="2177609" cy="5381566"/>
            <a:chOff x="0" y="0"/>
            <a:chExt cx="328893" cy="812800"/>
          </a:xfrm>
        </p:grpSpPr>
        <p:sp>
          <p:nvSpPr>
            <p:cNvPr id="7" name="Freeform 7"/>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8" name="TextBox 8"/>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5669732" y="8930638"/>
            <a:ext cx="13531518" cy="1800204"/>
            <a:chOff x="0" y="0"/>
            <a:chExt cx="3563857" cy="474128"/>
          </a:xfrm>
        </p:grpSpPr>
        <p:sp>
          <p:nvSpPr>
            <p:cNvPr id="10" name="Freeform 10"/>
            <p:cNvSpPr/>
            <p:nvPr/>
          </p:nvSpPr>
          <p:spPr>
            <a:xfrm>
              <a:off x="0" y="0"/>
              <a:ext cx="3563857" cy="474128"/>
            </a:xfrm>
            <a:custGeom>
              <a:avLst/>
              <a:gdLst/>
              <a:ahLst/>
              <a:cxnLst/>
              <a:rect l="l" t="t" r="r" b="b"/>
              <a:pathLst>
                <a:path w="3563857" h="474128">
                  <a:moveTo>
                    <a:pt x="0" y="0"/>
                  </a:moveTo>
                  <a:lnTo>
                    <a:pt x="3563857" y="0"/>
                  </a:lnTo>
                  <a:lnTo>
                    <a:pt x="3563857" y="474128"/>
                  </a:lnTo>
                  <a:lnTo>
                    <a:pt x="0" y="474128"/>
                  </a:lnTo>
                  <a:close/>
                </a:path>
              </a:pathLst>
            </a:custGeom>
            <a:solidFill>
              <a:srgbClr val="000000"/>
            </a:solidFill>
            <a:ln cap="sq">
              <a:noFill/>
              <a:prstDash val="solid"/>
              <a:miter/>
            </a:ln>
          </p:spPr>
          <p:txBody>
            <a:bodyPr/>
            <a:lstStyle/>
            <a:p>
              <a:endParaRPr lang="en-US"/>
            </a:p>
          </p:txBody>
        </p:sp>
        <p:sp>
          <p:nvSpPr>
            <p:cNvPr id="11" name="TextBox 11"/>
            <p:cNvSpPr txBox="1"/>
            <p:nvPr/>
          </p:nvSpPr>
          <p:spPr>
            <a:xfrm>
              <a:off x="0" y="-38100"/>
              <a:ext cx="3563857" cy="51222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0727714">
            <a:off x="3490224" y="8907034"/>
            <a:ext cx="2308447" cy="2235025"/>
            <a:chOff x="0" y="0"/>
            <a:chExt cx="812800" cy="786948"/>
          </a:xfrm>
        </p:grpSpPr>
        <p:sp>
          <p:nvSpPr>
            <p:cNvPr id="13" name="Freeform 13"/>
            <p:cNvSpPr/>
            <p:nvPr/>
          </p:nvSpPr>
          <p:spPr>
            <a:xfrm>
              <a:off x="0" y="0"/>
              <a:ext cx="812800" cy="786948"/>
            </a:xfrm>
            <a:custGeom>
              <a:avLst/>
              <a:gdLst/>
              <a:ahLst/>
              <a:cxnLst/>
              <a:rect l="l" t="t" r="r" b="b"/>
              <a:pathLst>
                <a:path w="812800" h="786948">
                  <a:moveTo>
                    <a:pt x="406400" y="0"/>
                  </a:moveTo>
                  <a:lnTo>
                    <a:pt x="812800" y="786948"/>
                  </a:lnTo>
                  <a:lnTo>
                    <a:pt x="0" y="786948"/>
                  </a:lnTo>
                  <a:lnTo>
                    <a:pt x="406400" y="0"/>
                  </a:lnTo>
                  <a:close/>
                </a:path>
              </a:pathLst>
            </a:custGeom>
            <a:solidFill>
              <a:srgbClr val="002E14"/>
            </a:solidFill>
          </p:spPr>
          <p:txBody>
            <a:bodyPr/>
            <a:lstStyle/>
            <a:p>
              <a:endParaRPr lang="en-US"/>
            </a:p>
          </p:txBody>
        </p:sp>
        <p:sp>
          <p:nvSpPr>
            <p:cNvPr id="14" name="TextBox 14"/>
            <p:cNvSpPr txBox="1"/>
            <p:nvPr/>
          </p:nvSpPr>
          <p:spPr>
            <a:xfrm>
              <a:off x="127000" y="327269"/>
              <a:ext cx="558800" cy="40346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3892392">
            <a:off x="-6027161" y="4185233"/>
            <a:ext cx="13356476" cy="4945059"/>
            <a:chOff x="0" y="0"/>
            <a:chExt cx="3517755" cy="1302402"/>
          </a:xfrm>
        </p:grpSpPr>
        <p:sp>
          <p:nvSpPr>
            <p:cNvPr id="16" name="Freeform 16"/>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17" name="TextBox 17"/>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rot="-2700000">
            <a:off x="-3060156" y="6166943"/>
            <a:ext cx="9136277" cy="2164270"/>
            <a:chOff x="0" y="0"/>
            <a:chExt cx="2573374" cy="609600"/>
          </a:xfrm>
        </p:grpSpPr>
        <p:sp>
          <p:nvSpPr>
            <p:cNvPr id="19" name="Freeform 19"/>
            <p:cNvSpPr/>
            <p:nvPr/>
          </p:nvSpPr>
          <p:spPr>
            <a:xfrm>
              <a:off x="0" y="0"/>
              <a:ext cx="2573374" cy="609600"/>
            </a:xfrm>
            <a:custGeom>
              <a:avLst/>
              <a:gdLst/>
              <a:ahLst/>
              <a:cxnLst/>
              <a:rect l="l" t="t" r="r" b="b"/>
              <a:pathLst>
                <a:path w="2573374" h="609600">
                  <a:moveTo>
                    <a:pt x="203200" y="0"/>
                  </a:moveTo>
                  <a:lnTo>
                    <a:pt x="2573374" y="0"/>
                  </a:lnTo>
                  <a:lnTo>
                    <a:pt x="2370174" y="609600"/>
                  </a:lnTo>
                  <a:lnTo>
                    <a:pt x="0" y="609600"/>
                  </a:lnTo>
                  <a:lnTo>
                    <a:pt x="203200" y="0"/>
                  </a:lnTo>
                  <a:close/>
                </a:path>
              </a:pathLst>
            </a:custGeom>
            <a:solidFill>
              <a:srgbClr val="03AF3D"/>
            </a:solidFill>
          </p:spPr>
          <p:txBody>
            <a:bodyPr/>
            <a:lstStyle/>
            <a:p>
              <a:endParaRPr lang="en-US"/>
            </a:p>
          </p:txBody>
        </p:sp>
        <p:sp>
          <p:nvSpPr>
            <p:cNvPr id="20" name="TextBox 20"/>
            <p:cNvSpPr txBox="1"/>
            <p:nvPr/>
          </p:nvSpPr>
          <p:spPr>
            <a:xfrm>
              <a:off x="101600" y="-38100"/>
              <a:ext cx="2370174" cy="6477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2700000">
            <a:off x="-4108106" y="2660710"/>
            <a:ext cx="8628344" cy="2532118"/>
            <a:chOff x="0" y="0"/>
            <a:chExt cx="2077249" cy="609600"/>
          </a:xfrm>
        </p:grpSpPr>
        <p:sp>
          <p:nvSpPr>
            <p:cNvPr id="22" name="Freeform 22"/>
            <p:cNvSpPr/>
            <p:nvPr/>
          </p:nvSpPr>
          <p:spPr>
            <a:xfrm>
              <a:off x="0" y="0"/>
              <a:ext cx="2077249" cy="609600"/>
            </a:xfrm>
            <a:custGeom>
              <a:avLst/>
              <a:gdLst/>
              <a:ahLst/>
              <a:cxnLst/>
              <a:rect l="l" t="t" r="r" b="b"/>
              <a:pathLst>
                <a:path w="2077249" h="609600">
                  <a:moveTo>
                    <a:pt x="203200" y="0"/>
                  </a:moveTo>
                  <a:lnTo>
                    <a:pt x="2077249" y="0"/>
                  </a:lnTo>
                  <a:lnTo>
                    <a:pt x="1874049" y="609600"/>
                  </a:lnTo>
                  <a:lnTo>
                    <a:pt x="0" y="609600"/>
                  </a:lnTo>
                  <a:lnTo>
                    <a:pt x="203200" y="0"/>
                  </a:lnTo>
                  <a:close/>
                </a:path>
              </a:pathLst>
            </a:custGeom>
            <a:solidFill>
              <a:srgbClr val="008037"/>
            </a:solidFill>
          </p:spPr>
          <p:txBody>
            <a:bodyPr/>
            <a:lstStyle/>
            <a:p>
              <a:endParaRPr lang="en-US"/>
            </a:p>
          </p:txBody>
        </p:sp>
        <p:sp>
          <p:nvSpPr>
            <p:cNvPr id="23" name="TextBox 23"/>
            <p:cNvSpPr txBox="1"/>
            <p:nvPr/>
          </p:nvSpPr>
          <p:spPr>
            <a:xfrm>
              <a:off x="101600" y="-38100"/>
              <a:ext cx="1874049" cy="6477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4856201" y="8930638"/>
            <a:ext cx="1889514" cy="1784712"/>
            <a:chOff x="0" y="0"/>
            <a:chExt cx="812800" cy="767718"/>
          </a:xfrm>
        </p:grpSpPr>
        <p:sp>
          <p:nvSpPr>
            <p:cNvPr id="25" name="Freeform 25"/>
            <p:cNvSpPr/>
            <p:nvPr/>
          </p:nvSpPr>
          <p:spPr>
            <a:xfrm>
              <a:off x="0" y="0"/>
              <a:ext cx="812800" cy="767718"/>
            </a:xfrm>
            <a:custGeom>
              <a:avLst/>
              <a:gdLst/>
              <a:ahLst/>
              <a:cxnLst/>
              <a:rect l="l" t="t" r="r" b="b"/>
              <a:pathLst>
                <a:path w="812800" h="767718">
                  <a:moveTo>
                    <a:pt x="406400" y="0"/>
                  </a:moveTo>
                  <a:lnTo>
                    <a:pt x="812800" y="767718"/>
                  </a:lnTo>
                  <a:lnTo>
                    <a:pt x="0" y="767718"/>
                  </a:lnTo>
                  <a:lnTo>
                    <a:pt x="406400" y="0"/>
                  </a:lnTo>
                  <a:close/>
                </a:path>
              </a:pathLst>
            </a:custGeom>
            <a:solidFill>
              <a:srgbClr val="005D28"/>
            </a:solidFill>
          </p:spPr>
          <p:txBody>
            <a:bodyPr/>
            <a:lstStyle/>
            <a:p>
              <a:endParaRPr lang="en-US"/>
            </a:p>
          </p:txBody>
        </p:sp>
        <p:sp>
          <p:nvSpPr>
            <p:cNvPr id="26" name="TextBox 26"/>
            <p:cNvSpPr txBox="1"/>
            <p:nvPr/>
          </p:nvSpPr>
          <p:spPr>
            <a:xfrm>
              <a:off x="127000" y="318340"/>
              <a:ext cx="558800" cy="394540"/>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6981971" y="4877770"/>
            <a:ext cx="11986200" cy="841689"/>
            <a:chOff x="0" y="0"/>
            <a:chExt cx="6712059" cy="471331"/>
          </a:xfrm>
        </p:grpSpPr>
        <p:sp>
          <p:nvSpPr>
            <p:cNvPr id="28" name="Freeform 28"/>
            <p:cNvSpPr/>
            <p:nvPr/>
          </p:nvSpPr>
          <p:spPr>
            <a:xfrm>
              <a:off x="0" y="0"/>
              <a:ext cx="6712059" cy="471331"/>
            </a:xfrm>
            <a:custGeom>
              <a:avLst/>
              <a:gdLst/>
              <a:ahLst/>
              <a:cxnLst/>
              <a:rect l="l" t="t" r="r" b="b"/>
              <a:pathLst>
                <a:path w="6712059" h="471331">
                  <a:moveTo>
                    <a:pt x="6508859" y="0"/>
                  </a:moveTo>
                  <a:lnTo>
                    <a:pt x="0" y="0"/>
                  </a:lnTo>
                  <a:lnTo>
                    <a:pt x="203200" y="471331"/>
                  </a:lnTo>
                  <a:lnTo>
                    <a:pt x="6712059" y="471331"/>
                  </a:lnTo>
                  <a:lnTo>
                    <a:pt x="6508859" y="0"/>
                  </a:lnTo>
                  <a:close/>
                </a:path>
              </a:pathLst>
            </a:custGeom>
            <a:solidFill>
              <a:srgbClr val="008037"/>
            </a:solidFill>
          </p:spPr>
          <p:txBody>
            <a:bodyPr/>
            <a:lstStyle/>
            <a:p>
              <a:endParaRPr lang="en-US"/>
            </a:p>
          </p:txBody>
        </p:sp>
        <p:sp>
          <p:nvSpPr>
            <p:cNvPr id="29" name="TextBox 29"/>
            <p:cNvSpPr txBox="1"/>
            <p:nvPr/>
          </p:nvSpPr>
          <p:spPr>
            <a:xfrm>
              <a:off x="101600" y="-38100"/>
              <a:ext cx="6508859" cy="509431"/>
            </a:xfrm>
            <a:prstGeom prst="rect">
              <a:avLst/>
            </a:prstGeom>
          </p:spPr>
          <p:txBody>
            <a:bodyPr lIns="50800" tIns="50800" rIns="50800" bIns="50800" rtlCol="0" anchor="ctr"/>
            <a:lstStyle/>
            <a:p>
              <a:pPr algn="ctr">
                <a:lnSpc>
                  <a:spcPts val="2659"/>
                </a:lnSpc>
              </a:pPr>
              <a:endParaRPr/>
            </a:p>
          </p:txBody>
        </p:sp>
      </p:grpSp>
      <p:sp>
        <p:nvSpPr>
          <p:cNvPr id="30" name="Freeform 30"/>
          <p:cNvSpPr/>
          <p:nvPr/>
        </p:nvSpPr>
        <p:spPr>
          <a:xfrm>
            <a:off x="15973597" y="9432703"/>
            <a:ext cx="555017" cy="555017"/>
          </a:xfrm>
          <a:custGeom>
            <a:avLst/>
            <a:gdLst/>
            <a:ahLst/>
            <a:cxnLst/>
            <a:rect l="l" t="t" r="r" b="b"/>
            <a:pathLst>
              <a:path w="555017" h="555017">
                <a:moveTo>
                  <a:pt x="0" y="0"/>
                </a:moveTo>
                <a:lnTo>
                  <a:pt x="555017" y="0"/>
                </a:lnTo>
                <a:lnTo>
                  <a:pt x="555017" y="555017"/>
                </a:lnTo>
                <a:lnTo>
                  <a:pt x="0" y="5550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31" name="Freeform 31"/>
          <p:cNvSpPr/>
          <p:nvPr/>
        </p:nvSpPr>
        <p:spPr>
          <a:xfrm>
            <a:off x="12793183" y="9423430"/>
            <a:ext cx="564289" cy="564289"/>
          </a:xfrm>
          <a:custGeom>
            <a:avLst/>
            <a:gdLst/>
            <a:ahLst/>
            <a:cxnLst/>
            <a:rect l="l" t="t" r="r" b="b"/>
            <a:pathLst>
              <a:path w="564289" h="564289">
                <a:moveTo>
                  <a:pt x="0" y="0"/>
                </a:moveTo>
                <a:lnTo>
                  <a:pt x="564289" y="0"/>
                </a:lnTo>
                <a:lnTo>
                  <a:pt x="564289" y="564290"/>
                </a:lnTo>
                <a:lnTo>
                  <a:pt x="0" y="564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32" name="Freeform 32"/>
          <p:cNvSpPr/>
          <p:nvPr/>
        </p:nvSpPr>
        <p:spPr>
          <a:xfrm>
            <a:off x="16087475" y="1028700"/>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7"/>
            <a:stretch>
              <a:fillRect/>
            </a:stretch>
          </a:blipFill>
        </p:spPr>
        <p:txBody>
          <a:bodyPr/>
          <a:lstStyle/>
          <a:p>
            <a:endParaRPr lang="en-US"/>
          </a:p>
        </p:txBody>
      </p:sp>
      <p:sp>
        <p:nvSpPr>
          <p:cNvPr id="33" name="TextBox 33"/>
          <p:cNvSpPr txBox="1"/>
          <p:nvPr/>
        </p:nvSpPr>
        <p:spPr>
          <a:xfrm>
            <a:off x="5669732" y="3192549"/>
            <a:ext cx="11743982" cy="1268416"/>
          </a:xfrm>
          <a:prstGeom prst="rect">
            <a:avLst/>
          </a:prstGeom>
        </p:spPr>
        <p:txBody>
          <a:bodyPr lIns="0" tIns="0" rIns="0" bIns="0" rtlCol="0" anchor="t">
            <a:spAutoFit/>
          </a:bodyPr>
          <a:lstStyle/>
          <a:p>
            <a:pPr algn="r">
              <a:lnSpc>
                <a:spcPts val="9887"/>
              </a:lnSpc>
              <a:spcBef>
                <a:spcPct val="0"/>
              </a:spcBef>
            </a:pPr>
            <a:r>
              <a:rPr lang="en-US" sz="7062">
                <a:solidFill>
                  <a:srgbClr val="008037"/>
                </a:solidFill>
                <a:latin typeface="Poppins ExtraBold"/>
              </a:rPr>
              <a:t>Organizational Overview</a:t>
            </a:r>
          </a:p>
        </p:txBody>
      </p:sp>
      <p:sp>
        <p:nvSpPr>
          <p:cNvPr id="34" name="TextBox 34"/>
          <p:cNvSpPr txBox="1"/>
          <p:nvPr/>
        </p:nvSpPr>
        <p:spPr>
          <a:xfrm>
            <a:off x="7861880" y="4918282"/>
            <a:ext cx="8738303" cy="620554"/>
          </a:xfrm>
          <a:prstGeom prst="rect">
            <a:avLst/>
          </a:prstGeom>
        </p:spPr>
        <p:txBody>
          <a:bodyPr lIns="0" tIns="0" rIns="0" bIns="0" rtlCol="0" anchor="t">
            <a:spAutoFit/>
          </a:bodyPr>
          <a:lstStyle/>
          <a:p>
            <a:pPr algn="r">
              <a:lnSpc>
                <a:spcPts val="5106"/>
              </a:lnSpc>
            </a:pPr>
            <a:r>
              <a:rPr lang="en-US" sz="3621" spc="1484" dirty="0">
                <a:solidFill>
                  <a:srgbClr val="FFFFFF"/>
                </a:solidFill>
                <a:latin typeface="Poppins Medium"/>
              </a:rPr>
              <a:t>Presentation - 2025</a:t>
            </a:r>
          </a:p>
        </p:txBody>
      </p:sp>
      <p:sp>
        <p:nvSpPr>
          <p:cNvPr id="35" name="TextBox 35"/>
          <p:cNvSpPr txBox="1"/>
          <p:nvPr/>
        </p:nvSpPr>
        <p:spPr>
          <a:xfrm>
            <a:off x="6137854" y="1276296"/>
            <a:ext cx="9688469" cy="509966"/>
          </a:xfrm>
          <a:prstGeom prst="rect">
            <a:avLst/>
          </a:prstGeom>
        </p:spPr>
        <p:txBody>
          <a:bodyPr lIns="0" tIns="0" rIns="0" bIns="0" rtlCol="0" anchor="t">
            <a:spAutoFit/>
          </a:bodyPr>
          <a:lstStyle/>
          <a:p>
            <a:pPr algn="r">
              <a:lnSpc>
                <a:spcPts val="3916"/>
              </a:lnSpc>
              <a:spcBef>
                <a:spcPct val="0"/>
              </a:spcBef>
            </a:pPr>
            <a:r>
              <a:rPr lang="en-US" sz="2797">
                <a:solidFill>
                  <a:srgbClr val="000000"/>
                </a:solidFill>
                <a:latin typeface="Poppins Medium"/>
              </a:rPr>
              <a:t>The National Reentry Network for Returning Citizens </a:t>
            </a:r>
          </a:p>
        </p:txBody>
      </p:sp>
      <p:sp>
        <p:nvSpPr>
          <p:cNvPr id="36" name="TextBox 36"/>
          <p:cNvSpPr txBox="1"/>
          <p:nvPr/>
        </p:nvSpPr>
        <p:spPr>
          <a:xfrm>
            <a:off x="13357472" y="9500978"/>
            <a:ext cx="2478376" cy="402561"/>
          </a:xfrm>
          <a:prstGeom prst="rect">
            <a:avLst/>
          </a:prstGeom>
        </p:spPr>
        <p:txBody>
          <a:bodyPr lIns="0" tIns="0" rIns="0" bIns="0" rtlCol="0" anchor="t">
            <a:spAutoFit/>
          </a:bodyPr>
          <a:lstStyle/>
          <a:p>
            <a:pPr algn="r">
              <a:lnSpc>
                <a:spcPts val="3133"/>
              </a:lnSpc>
              <a:spcBef>
                <a:spcPct val="0"/>
              </a:spcBef>
            </a:pPr>
            <a:r>
              <a:rPr lang="en-US" sz="2238">
                <a:solidFill>
                  <a:srgbClr val="FFFFFF"/>
                </a:solidFill>
                <a:latin typeface="Poppins Medium"/>
              </a:rPr>
              <a:t>202-584-1000</a:t>
            </a:r>
          </a:p>
        </p:txBody>
      </p:sp>
      <p:sp>
        <p:nvSpPr>
          <p:cNvPr id="37" name="TextBox 37"/>
          <p:cNvSpPr txBox="1"/>
          <p:nvPr/>
        </p:nvSpPr>
        <p:spPr>
          <a:xfrm>
            <a:off x="7462552" y="9491453"/>
            <a:ext cx="5178231" cy="402561"/>
          </a:xfrm>
          <a:prstGeom prst="rect">
            <a:avLst/>
          </a:prstGeom>
        </p:spPr>
        <p:txBody>
          <a:bodyPr lIns="0" tIns="0" rIns="0" bIns="0" rtlCol="0" anchor="t">
            <a:spAutoFit/>
          </a:bodyPr>
          <a:lstStyle/>
          <a:p>
            <a:pPr algn="r">
              <a:lnSpc>
                <a:spcPts val="3133"/>
              </a:lnSpc>
              <a:spcBef>
                <a:spcPct val="0"/>
              </a:spcBef>
            </a:pPr>
            <a:r>
              <a:rPr lang="en-US" sz="2238">
                <a:solidFill>
                  <a:srgbClr val="FFFFFF"/>
                </a:solidFill>
                <a:latin typeface="Poppins Medium"/>
              </a:rPr>
              <a:t>www.thenationalreentrynetwork.org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2534402" y="0"/>
            <a:ext cx="6231371" cy="10258498"/>
            <a:chOff x="0" y="0"/>
            <a:chExt cx="5672671" cy="9338729"/>
          </a:xfrm>
        </p:grpSpPr>
        <p:sp>
          <p:nvSpPr>
            <p:cNvPr id="3" name="Freeform 3"/>
            <p:cNvSpPr/>
            <p:nvPr/>
          </p:nvSpPr>
          <p:spPr>
            <a:xfrm>
              <a:off x="0" y="0"/>
              <a:ext cx="5672709" cy="9338691"/>
            </a:xfrm>
            <a:custGeom>
              <a:avLst/>
              <a:gdLst/>
              <a:ahLst/>
              <a:cxnLst/>
              <a:rect l="l" t="t" r="r" b="b"/>
              <a:pathLst>
                <a:path w="5672709" h="9338691">
                  <a:moveTo>
                    <a:pt x="1439291" y="0"/>
                  </a:moveTo>
                  <a:lnTo>
                    <a:pt x="1439291" y="127000"/>
                  </a:lnTo>
                  <a:lnTo>
                    <a:pt x="0" y="4402709"/>
                  </a:lnTo>
                  <a:lnTo>
                    <a:pt x="2294509" y="9338691"/>
                  </a:lnTo>
                  <a:lnTo>
                    <a:pt x="5672709" y="9338691"/>
                  </a:lnTo>
                  <a:lnTo>
                    <a:pt x="5672709" y="0"/>
                  </a:lnTo>
                  <a:close/>
                </a:path>
              </a:pathLst>
            </a:custGeom>
            <a:blipFill>
              <a:blip r:embed="rId2"/>
              <a:stretch>
                <a:fillRect l="-68762" r="-77866"/>
              </a:stretch>
            </a:blipFill>
          </p:spPr>
          <p:txBody>
            <a:bodyPr/>
            <a:lstStyle/>
            <a:p>
              <a:endParaRPr lang="en-US"/>
            </a:p>
          </p:txBody>
        </p:sp>
      </p:grpSp>
      <p:grpSp>
        <p:nvGrpSpPr>
          <p:cNvPr id="4" name="Group 4"/>
          <p:cNvGrpSpPr/>
          <p:nvPr/>
        </p:nvGrpSpPr>
        <p:grpSpPr>
          <a:xfrm>
            <a:off x="12428801" y="-128588"/>
            <a:ext cx="2180878" cy="2314575"/>
            <a:chOff x="0" y="0"/>
            <a:chExt cx="574388" cy="609600"/>
          </a:xfrm>
        </p:grpSpPr>
        <p:sp>
          <p:nvSpPr>
            <p:cNvPr id="5" name="Freeform 5"/>
            <p:cNvSpPr/>
            <p:nvPr/>
          </p:nvSpPr>
          <p:spPr>
            <a:xfrm>
              <a:off x="0" y="0"/>
              <a:ext cx="574388" cy="609600"/>
            </a:xfrm>
            <a:custGeom>
              <a:avLst/>
              <a:gdLst/>
              <a:ahLst/>
              <a:cxnLst/>
              <a:rect l="l" t="t" r="r" b="b"/>
              <a:pathLst>
                <a:path w="574388" h="609600">
                  <a:moveTo>
                    <a:pt x="203200" y="0"/>
                  </a:moveTo>
                  <a:lnTo>
                    <a:pt x="574388" y="0"/>
                  </a:lnTo>
                  <a:lnTo>
                    <a:pt x="371188" y="609600"/>
                  </a:lnTo>
                  <a:lnTo>
                    <a:pt x="0" y="609600"/>
                  </a:lnTo>
                  <a:lnTo>
                    <a:pt x="203200" y="0"/>
                  </a:lnTo>
                  <a:close/>
                </a:path>
              </a:pathLst>
            </a:custGeom>
            <a:solidFill>
              <a:srgbClr val="002E14"/>
            </a:solidFill>
          </p:spPr>
          <p:txBody>
            <a:bodyPr/>
            <a:lstStyle/>
            <a:p>
              <a:endParaRPr lang="en-US"/>
            </a:p>
          </p:txBody>
        </p:sp>
        <p:sp>
          <p:nvSpPr>
            <p:cNvPr id="6" name="TextBox 6"/>
            <p:cNvSpPr txBox="1"/>
            <p:nvPr/>
          </p:nvSpPr>
          <p:spPr>
            <a:xfrm>
              <a:off x="101600" y="-38100"/>
              <a:ext cx="371188" cy="6477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2428801" y="-91101"/>
            <a:ext cx="1055118" cy="1119801"/>
            <a:chOff x="0" y="0"/>
            <a:chExt cx="574388" cy="609600"/>
          </a:xfrm>
        </p:grpSpPr>
        <p:sp>
          <p:nvSpPr>
            <p:cNvPr id="8" name="Freeform 8"/>
            <p:cNvSpPr/>
            <p:nvPr/>
          </p:nvSpPr>
          <p:spPr>
            <a:xfrm>
              <a:off x="0" y="0"/>
              <a:ext cx="574388" cy="609600"/>
            </a:xfrm>
            <a:custGeom>
              <a:avLst/>
              <a:gdLst/>
              <a:ahLst/>
              <a:cxnLst/>
              <a:rect l="l" t="t" r="r" b="b"/>
              <a:pathLst>
                <a:path w="574388" h="609600">
                  <a:moveTo>
                    <a:pt x="203200" y="0"/>
                  </a:moveTo>
                  <a:lnTo>
                    <a:pt x="574388" y="0"/>
                  </a:lnTo>
                  <a:lnTo>
                    <a:pt x="371188" y="609600"/>
                  </a:lnTo>
                  <a:lnTo>
                    <a:pt x="0" y="609600"/>
                  </a:lnTo>
                  <a:lnTo>
                    <a:pt x="203200" y="0"/>
                  </a:lnTo>
                  <a:close/>
                </a:path>
              </a:pathLst>
            </a:custGeom>
            <a:solidFill>
              <a:srgbClr val="005D28"/>
            </a:solidFill>
          </p:spPr>
          <p:txBody>
            <a:bodyPr/>
            <a:lstStyle/>
            <a:p>
              <a:endParaRPr lang="en-US"/>
            </a:p>
          </p:txBody>
        </p:sp>
        <p:sp>
          <p:nvSpPr>
            <p:cNvPr id="9" name="TextBox 9"/>
            <p:cNvSpPr txBox="1"/>
            <p:nvPr/>
          </p:nvSpPr>
          <p:spPr>
            <a:xfrm>
              <a:off x="101600" y="-38100"/>
              <a:ext cx="371188" cy="6477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3483919" y="8514512"/>
            <a:ext cx="1804486" cy="1909271"/>
            <a:chOff x="0" y="0"/>
            <a:chExt cx="406400" cy="429999"/>
          </a:xfrm>
        </p:grpSpPr>
        <p:sp>
          <p:nvSpPr>
            <p:cNvPr id="11" name="Freeform 11"/>
            <p:cNvSpPr/>
            <p:nvPr/>
          </p:nvSpPr>
          <p:spPr>
            <a:xfrm>
              <a:off x="0" y="0"/>
              <a:ext cx="406400" cy="429999"/>
            </a:xfrm>
            <a:custGeom>
              <a:avLst/>
              <a:gdLst/>
              <a:ahLst/>
              <a:cxnLst/>
              <a:rect l="l" t="t" r="r" b="b"/>
              <a:pathLst>
                <a:path w="406400" h="429999">
                  <a:moveTo>
                    <a:pt x="203200" y="0"/>
                  </a:moveTo>
                  <a:lnTo>
                    <a:pt x="0" y="0"/>
                  </a:lnTo>
                  <a:lnTo>
                    <a:pt x="203200" y="429999"/>
                  </a:lnTo>
                  <a:lnTo>
                    <a:pt x="406400" y="429999"/>
                  </a:lnTo>
                  <a:lnTo>
                    <a:pt x="203200" y="0"/>
                  </a:lnTo>
                  <a:close/>
                </a:path>
              </a:pathLst>
            </a:custGeom>
            <a:solidFill>
              <a:srgbClr val="E6C858"/>
            </a:solidFill>
          </p:spPr>
          <p:txBody>
            <a:bodyPr/>
            <a:lstStyle/>
            <a:p>
              <a:endParaRPr lang="en-US"/>
            </a:p>
          </p:txBody>
        </p:sp>
        <p:sp>
          <p:nvSpPr>
            <p:cNvPr id="12" name="TextBox 12"/>
            <p:cNvSpPr txBox="1"/>
            <p:nvPr/>
          </p:nvSpPr>
          <p:spPr>
            <a:xfrm>
              <a:off x="101600" y="-38100"/>
              <a:ext cx="203200" cy="468099"/>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7116175"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3"/>
            <a:stretch>
              <a:fillRect/>
            </a:stretch>
          </a:blipFill>
        </p:spPr>
        <p:txBody>
          <a:bodyPr/>
          <a:lstStyle/>
          <a:p>
            <a:endParaRPr lang="en-US"/>
          </a:p>
        </p:txBody>
      </p:sp>
      <p:sp>
        <p:nvSpPr>
          <p:cNvPr id="14" name="Freeform 14"/>
          <p:cNvSpPr/>
          <p:nvPr/>
        </p:nvSpPr>
        <p:spPr>
          <a:xfrm>
            <a:off x="1044898" y="2822642"/>
            <a:ext cx="247321" cy="376871"/>
          </a:xfrm>
          <a:custGeom>
            <a:avLst/>
            <a:gdLst/>
            <a:ahLst/>
            <a:cxnLst/>
            <a:rect l="l" t="t" r="r" b="b"/>
            <a:pathLst>
              <a:path w="247321" h="376871">
                <a:moveTo>
                  <a:pt x="0" y="0"/>
                </a:moveTo>
                <a:lnTo>
                  <a:pt x="247322" y="0"/>
                </a:lnTo>
                <a:lnTo>
                  <a:pt x="247322" y="376870"/>
                </a:lnTo>
                <a:lnTo>
                  <a:pt x="0" y="37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1028700" y="1244435"/>
            <a:ext cx="9863962" cy="1028700"/>
          </a:xfrm>
          <a:prstGeom prst="rect">
            <a:avLst/>
          </a:prstGeom>
        </p:spPr>
        <p:txBody>
          <a:bodyPr lIns="0" tIns="0" rIns="0" bIns="0" rtlCol="0" anchor="t">
            <a:spAutoFit/>
          </a:bodyPr>
          <a:lstStyle/>
          <a:p>
            <a:pPr>
              <a:lnSpc>
                <a:spcPts val="7673"/>
              </a:lnSpc>
            </a:pPr>
            <a:r>
              <a:rPr lang="en-US" sz="6394">
                <a:solidFill>
                  <a:srgbClr val="005D28"/>
                </a:solidFill>
                <a:latin typeface="Poppins ExtraBold"/>
              </a:rPr>
              <a:t>Advocacy</a:t>
            </a:r>
          </a:p>
        </p:txBody>
      </p:sp>
      <p:sp>
        <p:nvSpPr>
          <p:cNvPr id="16" name="TextBox 16"/>
          <p:cNvSpPr txBox="1"/>
          <p:nvPr/>
        </p:nvSpPr>
        <p:spPr>
          <a:xfrm>
            <a:off x="7182202" y="6218161"/>
            <a:ext cx="4921170" cy="442511"/>
          </a:xfrm>
          <a:prstGeom prst="rect">
            <a:avLst/>
          </a:prstGeom>
        </p:spPr>
        <p:txBody>
          <a:bodyPr lIns="0" tIns="0" rIns="0" bIns="0" rtlCol="0" anchor="t">
            <a:spAutoFit/>
          </a:bodyPr>
          <a:lstStyle/>
          <a:p>
            <a:pPr marL="0" lvl="0" indent="0" algn="ctr">
              <a:lnSpc>
                <a:spcPts val="3482"/>
              </a:lnSpc>
              <a:spcBef>
                <a:spcPct val="0"/>
              </a:spcBef>
            </a:pPr>
            <a:r>
              <a:rPr lang="en-US" sz="2487" u="none" strike="noStrike">
                <a:solidFill>
                  <a:srgbClr val="005D28"/>
                </a:solidFill>
                <a:latin typeface="Poppins ExtraBold"/>
              </a:rPr>
              <a:t>Changing the Language</a:t>
            </a:r>
          </a:p>
        </p:txBody>
      </p:sp>
      <p:sp>
        <p:nvSpPr>
          <p:cNvPr id="17" name="TextBox 17"/>
          <p:cNvSpPr txBox="1"/>
          <p:nvPr/>
        </p:nvSpPr>
        <p:spPr>
          <a:xfrm>
            <a:off x="7457068" y="4063819"/>
            <a:ext cx="4371438" cy="441397"/>
          </a:xfrm>
          <a:prstGeom prst="rect">
            <a:avLst/>
          </a:prstGeom>
        </p:spPr>
        <p:txBody>
          <a:bodyPr lIns="0" tIns="0" rIns="0" bIns="0" rtlCol="0" anchor="t">
            <a:spAutoFit/>
          </a:bodyPr>
          <a:lstStyle/>
          <a:p>
            <a:pPr marL="0" lvl="0" indent="0" algn="ctr">
              <a:lnSpc>
                <a:spcPts val="3482"/>
              </a:lnSpc>
              <a:spcBef>
                <a:spcPct val="0"/>
              </a:spcBef>
            </a:pPr>
            <a:r>
              <a:rPr lang="en-US" sz="2487" u="none" strike="noStrike">
                <a:solidFill>
                  <a:srgbClr val="005D28"/>
                </a:solidFill>
                <a:latin typeface="Poppins ExtraBold"/>
              </a:rPr>
              <a:t>Changing the narrative </a:t>
            </a:r>
          </a:p>
        </p:txBody>
      </p:sp>
      <p:sp>
        <p:nvSpPr>
          <p:cNvPr id="18" name="TextBox 18"/>
          <p:cNvSpPr txBox="1"/>
          <p:nvPr/>
        </p:nvSpPr>
        <p:spPr>
          <a:xfrm>
            <a:off x="7333407" y="2480230"/>
            <a:ext cx="5371185" cy="1390939"/>
          </a:xfrm>
          <a:prstGeom prst="rect">
            <a:avLst/>
          </a:prstGeom>
        </p:spPr>
        <p:txBody>
          <a:bodyPr lIns="0" tIns="0" rIns="0" bIns="0" rtlCol="0" anchor="t">
            <a:spAutoFit/>
          </a:bodyPr>
          <a:lstStyle/>
          <a:p>
            <a:pPr marL="0" lvl="0" indent="0" algn="l">
              <a:lnSpc>
                <a:spcPts val="2242"/>
              </a:lnSpc>
              <a:spcBef>
                <a:spcPct val="0"/>
              </a:spcBef>
            </a:pPr>
            <a:r>
              <a:rPr lang="en-US" sz="1601" u="none" strike="noStrike">
                <a:solidFill>
                  <a:srgbClr val="005D28"/>
                </a:solidFill>
                <a:latin typeface="Poppins Medium"/>
              </a:rPr>
              <a:t>We work to educate the public on the consequences of our current criminal legal system and the process of political advocacy. We participate in community conversations where a variety of information and opinions are shared. </a:t>
            </a:r>
          </a:p>
        </p:txBody>
      </p:sp>
      <p:sp>
        <p:nvSpPr>
          <p:cNvPr id="19" name="TextBox 19"/>
          <p:cNvSpPr txBox="1"/>
          <p:nvPr/>
        </p:nvSpPr>
        <p:spPr>
          <a:xfrm>
            <a:off x="1028700" y="3305567"/>
            <a:ext cx="5837391" cy="1118902"/>
          </a:xfrm>
          <a:prstGeom prst="rect">
            <a:avLst/>
          </a:prstGeom>
        </p:spPr>
        <p:txBody>
          <a:bodyPr lIns="0" tIns="0" rIns="0" bIns="0" rtlCol="0" anchor="t">
            <a:spAutoFit/>
          </a:bodyPr>
          <a:lstStyle/>
          <a:p>
            <a:pPr marL="0" lvl="0" indent="0" algn="l">
              <a:lnSpc>
                <a:spcPts val="2242"/>
              </a:lnSpc>
              <a:spcBef>
                <a:spcPct val="0"/>
              </a:spcBef>
            </a:pPr>
            <a:r>
              <a:rPr lang="en-US" sz="1601" u="none" strike="noStrike" dirty="0">
                <a:solidFill>
                  <a:srgbClr val="005D28"/>
                </a:solidFill>
                <a:latin typeface="Poppins Medium"/>
              </a:rPr>
              <a:t>We support the 18 bills contained in the Solutions for a #SafeAndFreeDC legislative agenda and are committed to advancing true safety and freedom for all in our own work, collaborations, and the movement at large.</a:t>
            </a:r>
          </a:p>
        </p:txBody>
      </p:sp>
      <p:sp>
        <p:nvSpPr>
          <p:cNvPr id="20" name="TextBox 20"/>
          <p:cNvSpPr txBox="1"/>
          <p:nvPr/>
        </p:nvSpPr>
        <p:spPr>
          <a:xfrm>
            <a:off x="6987934" y="8259850"/>
            <a:ext cx="5050751" cy="442649"/>
          </a:xfrm>
          <a:prstGeom prst="rect">
            <a:avLst/>
          </a:prstGeom>
        </p:spPr>
        <p:txBody>
          <a:bodyPr lIns="0" tIns="0" rIns="0" bIns="0" rtlCol="0" anchor="t">
            <a:spAutoFit/>
          </a:bodyPr>
          <a:lstStyle/>
          <a:p>
            <a:pPr marL="0" lvl="0" indent="0" algn="ctr">
              <a:lnSpc>
                <a:spcPts val="3482"/>
              </a:lnSpc>
              <a:spcBef>
                <a:spcPct val="0"/>
              </a:spcBef>
            </a:pPr>
            <a:r>
              <a:rPr lang="en-US" sz="2487" u="none" strike="noStrike">
                <a:solidFill>
                  <a:srgbClr val="005D28"/>
                </a:solidFill>
                <a:latin typeface="Poppins ExtraBold"/>
              </a:rPr>
              <a:t>Policy and legislation </a:t>
            </a:r>
          </a:p>
        </p:txBody>
      </p:sp>
      <p:sp>
        <p:nvSpPr>
          <p:cNvPr id="21" name="TextBox 21"/>
          <p:cNvSpPr txBox="1"/>
          <p:nvPr/>
        </p:nvSpPr>
        <p:spPr>
          <a:xfrm>
            <a:off x="1365235" y="2826603"/>
            <a:ext cx="3877203" cy="444967"/>
          </a:xfrm>
          <a:prstGeom prst="rect">
            <a:avLst/>
          </a:prstGeom>
        </p:spPr>
        <p:txBody>
          <a:bodyPr lIns="0" tIns="0" rIns="0" bIns="0" rtlCol="0" anchor="t">
            <a:spAutoFit/>
          </a:bodyPr>
          <a:lstStyle/>
          <a:p>
            <a:pPr marL="0" lvl="0" indent="0" algn="ctr">
              <a:lnSpc>
                <a:spcPts val="3482"/>
              </a:lnSpc>
              <a:spcBef>
                <a:spcPct val="0"/>
              </a:spcBef>
            </a:pPr>
            <a:r>
              <a:rPr lang="en-US" sz="2487" u="none" strike="noStrike">
                <a:solidFill>
                  <a:srgbClr val="005D28"/>
                </a:solidFill>
                <a:latin typeface="Poppins ExtraBold"/>
              </a:rPr>
              <a:t>Safe &amp; Free DC Program</a:t>
            </a:r>
          </a:p>
        </p:txBody>
      </p:sp>
      <p:sp>
        <p:nvSpPr>
          <p:cNvPr id="22" name="TextBox 22"/>
          <p:cNvSpPr txBox="1"/>
          <p:nvPr/>
        </p:nvSpPr>
        <p:spPr>
          <a:xfrm>
            <a:off x="1168559" y="4701855"/>
            <a:ext cx="5622466" cy="441645"/>
          </a:xfrm>
          <a:prstGeom prst="rect">
            <a:avLst/>
          </a:prstGeom>
        </p:spPr>
        <p:txBody>
          <a:bodyPr lIns="0" tIns="0" rIns="0" bIns="0" rtlCol="0" anchor="t">
            <a:spAutoFit/>
          </a:bodyPr>
          <a:lstStyle/>
          <a:p>
            <a:pPr marL="0" lvl="0" indent="0" algn="ctr">
              <a:lnSpc>
                <a:spcPts val="3482"/>
              </a:lnSpc>
              <a:spcBef>
                <a:spcPct val="0"/>
              </a:spcBef>
            </a:pPr>
            <a:r>
              <a:rPr lang="en-US" sz="2487" u="none" strike="noStrike">
                <a:solidFill>
                  <a:srgbClr val="005D28"/>
                </a:solidFill>
                <a:latin typeface="Poppins ExtraBold"/>
              </a:rPr>
              <a:t>DC Jails and Justice Task Force</a:t>
            </a:r>
          </a:p>
        </p:txBody>
      </p:sp>
      <p:sp>
        <p:nvSpPr>
          <p:cNvPr id="23" name="TextBox 23"/>
          <p:cNvSpPr txBox="1"/>
          <p:nvPr/>
        </p:nvSpPr>
        <p:spPr>
          <a:xfrm>
            <a:off x="1168559" y="7178429"/>
            <a:ext cx="2927846" cy="441645"/>
          </a:xfrm>
          <a:prstGeom prst="rect">
            <a:avLst/>
          </a:prstGeom>
        </p:spPr>
        <p:txBody>
          <a:bodyPr lIns="0" tIns="0" rIns="0" bIns="0" rtlCol="0" anchor="t">
            <a:spAutoFit/>
          </a:bodyPr>
          <a:lstStyle/>
          <a:p>
            <a:pPr marL="0" lvl="0" indent="0" algn="ctr">
              <a:lnSpc>
                <a:spcPts val="3482"/>
              </a:lnSpc>
              <a:spcBef>
                <a:spcPct val="0"/>
              </a:spcBef>
            </a:pPr>
            <a:r>
              <a:rPr lang="en-US" sz="2487" u="none" strike="noStrike">
                <a:solidFill>
                  <a:srgbClr val="005D28"/>
                </a:solidFill>
                <a:latin typeface="Poppins ExtraBold"/>
              </a:rPr>
              <a:t>Unlock the Box</a:t>
            </a:r>
          </a:p>
        </p:txBody>
      </p:sp>
      <p:sp>
        <p:nvSpPr>
          <p:cNvPr id="24" name="TextBox 24"/>
          <p:cNvSpPr txBox="1"/>
          <p:nvPr/>
        </p:nvSpPr>
        <p:spPr>
          <a:xfrm>
            <a:off x="7168610" y="2018975"/>
            <a:ext cx="4386111" cy="441645"/>
          </a:xfrm>
          <a:prstGeom prst="rect">
            <a:avLst/>
          </a:prstGeom>
        </p:spPr>
        <p:txBody>
          <a:bodyPr lIns="0" tIns="0" rIns="0" bIns="0" rtlCol="0" anchor="t">
            <a:spAutoFit/>
          </a:bodyPr>
          <a:lstStyle/>
          <a:p>
            <a:pPr marL="0" lvl="0" indent="0" algn="ctr">
              <a:lnSpc>
                <a:spcPts val="3482"/>
              </a:lnSpc>
              <a:spcBef>
                <a:spcPct val="0"/>
              </a:spcBef>
            </a:pPr>
            <a:r>
              <a:rPr lang="en-US" sz="2487" u="none" strike="noStrike">
                <a:solidFill>
                  <a:srgbClr val="005D28"/>
                </a:solidFill>
                <a:latin typeface="Poppins ExtraBold"/>
              </a:rPr>
              <a:t>Educating the public </a:t>
            </a:r>
          </a:p>
        </p:txBody>
      </p:sp>
      <p:sp>
        <p:nvSpPr>
          <p:cNvPr id="25" name="Freeform 25"/>
          <p:cNvSpPr/>
          <p:nvPr/>
        </p:nvSpPr>
        <p:spPr>
          <a:xfrm>
            <a:off x="1028700" y="4766629"/>
            <a:ext cx="247321" cy="376871"/>
          </a:xfrm>
          <a:custGeom>
            <a:avLst/>
            <a:gdLst/>
            <a:ahLst/>
            <a:cxnLst/>
            <a:rect l="l" t="t" r="r" b="b"/>
            <a:pathLst>
              <a:path w="247321" h="376871">
                <a:moveTo>
                  <a:pt x="0" y="0"/>
                </a:moveTo>
                <a:lnTo>
                  <a:pt x="247321" y="0"/>
                </a:lnTo>
                <a:lnTo>
                  <a:pt x="247321" y="376871"/>
                </a:lnTo>
                <a:lnTo>
                  <a:pt x="0" y="3768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6" name="Freeform 26"/>
          <p:cNvSpPr/>
          <p:nvPr/>
        </p:nvSpPr>
        <p:spPr>
          <a:xfrm>
            <a:off x="7333407" y="2083749"/>
            <a:ext cx="247321" cy="376871"/>
          </a:xfrm>
          <a:custGeom>
            <a:avLst/>
            <a:gdLst/>
            <a:ahLst/>
            <a:cxnLst/>
            <a:rect l="l" t="t" r="r" b="b"/>
            <a:pathLst>
              <a:path w="247321" h="376871">
                <a:moveTo>
                  <a:pt x="0" y="0"/>
                </a:moveTo>
                <a:lnTo>
                  <a:pt x="247322" y="0"/>
                </a:lnTo>
                <a:lnTo>
                  <a:pt x="247322" y="376871"/>
                </a:lnTo>
                <a:lnTo>
                  <a:pt x="0" y="3768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a:off x="7333407" y="4128345"/>
            <a:ext cx="247321" cy="376871"/>
          </a:xfrm>
          <a:custGeom>
            <a:avLst/>
            <a:gdLst/>
            <a:ahLst/>
            <a:cxnLst/>
            <a:rect l="l" t="t" r="r" b="b"/>
            <a:pathLst>
              <a:path w="247321" h="376871">
                <a:moveTo>
                  <a:pt x="0" y="0"/>
                </a:moveTo>
                <a:lnTo>
                  <a:pt x="247322" y="0"/>
                </a:lnTo>
                <a:lnTo>
                  <a:pt x="247322" y="376870"/>
                </a:lnTo>
                <a:lnTo>
                  <a:pt x="0" y="37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TextBox 28"/>
          <p:cNvSpPr txBox="1"/>
          <p:nvPr/>
        </p:nvSpPr>
        <p:spPr>
          <a:xfrm>
            <a:off x="1028700" y="5177265"/>
            <a:ext cx="5424291" cy="1708931"/>
          </a:xfrm>
          <a:prstGeom prst="rect">
            <a:avLst/>
          </a:prstGeom>
        </p:spPr>
        <p:txBody>
          <a:bodyPr lIns="0" tIns="0" rIns="0" bIns="0" rtlCol="0" anchor="t">
            <a:spAutoFit/>
          </a:bodyPr>
          <a:lstStyle/>
          <a:p>
            <a:pPr marL="0" lvl="0" indent="0" algn="l">
              <a:lnSpc>
                <a:spcPts val="2242"/>
              </a:lnSpc>
              <a:spcBef>
                <a:spcPct val="0"/>
              </a:spcBef>
            </a:pPr>
            <a:r>
              <a:rPr lang="en-US" sz="1601" u="none" strike="noStrike">
                <a:solidFill>
                  <a:srgbClr val="005D28"/>
                </a:solidFill>
                <a:latin typeface="Poppins Medium"/>
              </a:rPr>
              <a:t>In partnership with the Council for Court Excellence and the Vera Institute of Justice, an independent advisory committee was formed. This Task Force is dedicated to redefining and reinventing our local approach to corrections, ensuring that our jail is one part of a just and equitable overall system.  </a:t>
            </a:r>
          </a:p>
        </p:txBody>
      </p:sp>
      <p:sp>
        <p:nvSpPr>
          <p:cNvPr id="29" name="Freeform 29"/>
          <p:cNvSpPr/>
          <p:nvPr/>
        </p:nvSpPr>
        <p:spPr>
          <a:xfrm>
            <a:off x="1067927" y="7245104"/>
            <a:ext cx="247321" cy="376871"/>
          </a:xfrm>
          <a:custGeom>
            <a:avLst/>
            <a:gdLst/>
            <a:ahLst/>
            <a:cxnLst/>
            <a:rect l="l" t="t" r="r" b="b"/>
            <a:pathLst>
              <a:path w="247321" h="376871">
                <a:moveTo>
                  <a:pt x="0" y="0"/>
                </a:moveTo>
                <a:lnTo>
                  <a:pt x="247321" y="0"/>
                </a:lnTo>
                <a:lnTo>
                  <a:pt x="247321" y="376870"/>
                </a:lnTo>
                <a:lnTo>
                  <a:pt x="0" y="37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TextBox 30"/>
          <p:cNvSpPr txBox="1"/>
          <p:nvPr/>
        </p:nvSpPr>
        <p:spPr>
          <a:xfrm>
            <a:off x="1028700" y="7726749"/>
            <a:ext cx="5424291" cy="1425265"/>
          </a:xfrm>
          <a:prstGeom prst="rect">
            <a:avLst/>
          </a:prstGeom>
        </p:spPr>
        <p:txBody>
          <a:bodyPr lIns="0" tIns="0" rIns="0" bIns="0" rtlCol="0" anchor="t">
            <a:spAutoFit/>
          </a:bodyPr>
          <a:lstStyle/>
          <a:p>
            <a:pPr marL="0" lvl="0" indent="0" algn="l">
              <a:lnSpc>
                <a:spcPts val="2242"/>
              </a:lnSpc>
              <a:spcBef>
                <a:spcPct val="0"/>
              </a:spcBef>
            </a:pPr>
            <a:r>
              <a:rPr lang="en-US" sz="1601" u="none" strike="noStrike">
                <a:solidFill>
                  <a:srgbClr val="005D28"/>
                </a:solidFill>
                <a:latin typeface="Poppins Medium"/>
              </a:rPr>
              <a:t>We are a part of a coalition of organizations and movement leaders who partner with state and local campaigns across the United States with the common goal of ending the use of solitary confinement for all people.</a:t>
            </a:r>
          </a:p>
        </p:txBody>
      </p:sp>
      <p:sp>
        <p:nvSpPr>
          <p:cNvPr id="31" name="TextBox 31"/>
          <p:cNvSpPr txBox="1"/>
          <p:nvPr/>
        </p:nvSpPr>
        <p:spPr>
          <a:xfrm>
            <a:off x="7378049" y="6714745"/>
            <a:ext cx="5050751" cy="1388061"/>
          </a:xfrm>
          <a:prstGeom prst="rect">
            <a:avLst/>
          </a:prstGeom>
        </p:spPr>
        <p:txBody>
          <a:bodyPr lIns="0" tIns="0" rIns="0" bIns="0" rtlCol="0" anchor="t">
            <a:spAutoFit/>
          </a:bodyPr>
          <a:lstStyle/>
          <a:p>
            <a:pPr marL="0" lvl="0" indent="0" algn="l">
              <a:lnSpc>
                <a:spcPts val="2242"/>
              </a:lnSpc>
              <a:spcBef>
                <a:spcPct val="0"/>
              </a:spcBef>
            </a:pPr>
            <a:r>
              <a:rPr lang="en-US" sz="1601" u="none" strike="noStrike">
                <a:solidFill>
                  <a:srgbClr val="005D28"/>
                </a:solidFill>
                <a:latin typeface="Poppins Medium"/>
              </a:rPr>
              <a:t>We work to advocate for change in the language used to refer to justice-involved individuals and returning citizens in legislation and society. We spread awareness on how language can create bias and prejudice against these communities. </a:t>
            </a:r>
          </a:p>
        </p:txBody>
      </p:sp>
      <p:sp>
        <p:nvSpPr>
          <p:cNvPr id="32" name="TextBox 32"/>
          <p:cNvSpPr txBox="1"/>
          <p:nvPr/>
        </p:nvSpPr>
        <p:spPr>
          <a:xfrm>
            <a:off x="7333407" y="4638565"/>
            <a:ext cx="5062579" cy="1388061"/>
          </a:xfrm>
          <a:prstGeom prst="rect">
            <a:avLst/>
          </a:prstGeom>
        </p:spPr>
        <p:txBody>
          <a:bodyPr lIns="0" tIns="0" rIns="0" bIns="0" rtlCol="0" anchor="t">
            <a:spAutoFit/>
          </a:bodyPr>
          <a:lstStyle/>
          <a:p>
            <a:pPr marL="0" lvl="0" indent="0" algn="l">
              <a:lnSpc>
                <a:spcPts val="2242"/>
              </a:lnSpc>
              <a:spcBef>
                <a:spcPct val="0"/>
              </a:spcBef>
            </a:pPr>
            <a:r>
              <a:rPr lang="en-US" sz="1601" u="none" strike="noStrike">
                <a:solidFill>
                  <a:srgbClr val="005D28"/>
                </a:solidFill>
                <a:latin typeface="Poppins Medium"/>
              </a:rPr>
              <a:t>We work to advocate for change in the narrative that is placed upon returning citizens and justice-involved individuals. We elevate stories of success through our Black Table Talk publications. </a:t>
            </a:r>
          </a:p>
        </p:txBody>
      </p:sp>
      <p:sp>
        <p:nvSpPr>
          <p:cNvPr id="33" name="Freeform 33"/>
          <p:cNvSpPr/>
          <p:nvPr/>
        </p:nvSpPr>
        <p:spPr>
          <a:xfrm>
            <a:off x="7369963" y="6283802"/>
            <a:ext cx="247321" cy="376871"/>
          </a:xfrm>
          <a:custGeom>
            <a:avLst/>
            <a:gdLst/>
            <a:ahLst/>
            <a:cxnLst/>
            <a:rect l="l" t="t" r="r" b="b"/>
            <a:pathLst>
              <a:path w="247321" h="376871">
                <a:moveTo>
                  <a:pt x="0" y="0"/>
                </a:moveTo>
                <a:lnTo>
                  <a:pt x="247322" y="0"/>
                </a:lnTo>
                <a:lnTo>
                  <a:pt x="247322" y="376870"/>
                </a:lnTo>
                <a:lnTo>
                  <a:pt x="0" y="37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4" name="Freeform 34"/>
          <p:cNvSpPr/>
          <p:nvPr/>
        </p:nvSpPr>
        <p:spPr>
          <a:xfrm>
            <a:off x="7369963" y="8359982"/>
            <a:ext cx="247321" cy="376871"/>
          </a:xfrm>
          <a:custGeom>
            <a:avLst/>
            <a:gdLst/>
            <a:ahLst/>
            <a:cxnLst/>
            <a:rect l="l" t="t" r="r" b="b"/>
            <a:pathLst>
              <a:path w="247321" h="376871">
                <a:moveTo>
                  <a:pt x="0" y="0"/>
                </a:moveTo>
                <a:lnTo>
                  <a:pt x="247322" y="0"/>
                </a:lnTo>
                <a:lnTo>
                  <a:pt x="247322" y="376870"/>
                </a:lnTo>
                <a:lnTo>
                  <a:pt x="0" y="37687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TextBox 35"/>
          <p:cNvSpPr txBox="1"/>
          <p:nvPr/>
        </p:nvSpPr>
        <p:spPr>
          <a:xfrm>
            <a:off x="7369963" y="8794002"/>
            <a:ext cx="5630350" cy="857933"/>
          </a:xfrm>
          <a:prstGeom prst="rect">
            <a:avLst/>
          </a:prstGeom>
        </p:spPr>
        <p:txBody>
          <a:bodyPr lIns="0" tIns="0" rIns="0" bIns="0" rtlCol="0" anchor="t">
            <a:spAutoFit/>
          </a:bodyPr>
          <a:lstStyle/>
          <a:p>
            <a:pPr marL="0" lvl="0" indent="0" algn="l">
              <a:lnSpc>
                <a:spcPts val="2242"/>
              </a:lnSpc>
              <a:spcBef>
                <a:spcPct val="0"/>
              </a:spcBef>
            </a:pPr>
            <a:r>
              <a:rPr lang="en-US" sz="1601" u="none" strike="noStrike">
                <a:solidFill>
                  <a:srgbClr val="005D28"/>
                </a:solidFill>
                <a:latin typeface="Poppins Medium"/>
              </a:rPr>
              <a:t>We advocate for and play a part in the passing of policies and legislation that advances the rights of returning citizens and eliminates barriers to reentry.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0628764" y="-146055"/>
            <a:ext cx="6630536" cy="10433055"/>
            <a:chOff x="0" y="0"/>
            <a:chExt cx="5875871" cy="9245600"/>
          </a:xfrm>
        </p:grpSpPr>
        <p:sp>
          <p:nvSpPr>
            <p:cNvPr id="3" name="Freeform 3"/>
            <p:cNvSpPr/>
            <p:nvPr/>
          </p:nvSpPr>
          <p:spPr>
            <a:xfrm>
              <a:off x="0" y="0"/>
              <a:ext cx="5875909" cy="9245600"/>
            </a:xfrm>
            <a:custGeom>
              <a:avLst/>
              <a:gdLst/>
              <a:ahLst/>
              <a:cxnLst/>
              <a:rect l="l" t="t" r="r" b="b"/>
              <a:pathLst>
                <a:path w="5875909" h="9245600">
                  <a:moveTo>
                    <a:pt x="4207891" y="0"/>
                  </a:moveTo>
                  <a:lnTo>
                    <a:pt x="0" y="7679309"/>
                  </a:lnTo>
                  <a:lnTo>
                    <a:pt x="855091" y="9245600"/>
                  </a:lnTo>
                  <a:lnTo>
                    <a:pt x="5875909" y="9245600"/>
                  </a:lnTo>
                  <a:lnTo>
                    <a:pt x="5875909" y="0"/>
                  </a:lnTo>
                  <a:close/>
                </a:path>
              </a:pathLst>
            </a:custGeom>
            <a:solidFill>
              <a:srgbClr val="005D28"/>
            </a:solidFill>
            <a:ln w="12700">
              <a:solidFill>
                <a:srgbClr val="000000"/>
              </a:solidFill>
            </a:ln>
          </p:spPr>
          <p:txBody>
            <a:bodyPr/>
            <a:lstStyle/>
            <a:p>
              <a:endParaRPr lang="en-US"/>
            </a:p>
          </p:txBody>
        </p:sp>
      </p:grpSp>
      <p:grpSp>
        <p:nvGrpSpPr>
          <p:cNvPr id="4" name="Group 4"/>
          <p:cNvGrpSpPr>
            <a:grpSpLocks noChangeAspect="1"/>
          </p:cNvGrpSpPr>
          <p:nvPr/>
        </p:nvGrpSpPr>
        <p:grpSpPr>
          <a:xfrm>
            <a:off x="11657464" y="-73028"/>
            <a:ext cx="6630536" cy="10433055"/>
            <a:chOff x="0" y="0"/>
            <a:chExt cx="5875871" cy="9245600"/>
          </a:xfrm>
        </p:grpSpPr>
        <p:sp>
          <p:nvSpPr>
            <p:cNvPr id="5" name="Freeform 5"/>
            <p:cNvSpPr/>
            <p:nvPr/>
          </p:nvSpPr>
          <p:spPr>
            <a:xfrm>
              <a:off x="0" y="0"/>
              <a:ext cx="5875909" cy="9245600"/>
            </a:xfrm>
            <a:custGeom>
              <a:avLst/>
              <a:gdLst/>
              <a:ahLst/>
              <a:cxnLst/>
              <a:rect l="l" t="t" r="r" b="b"/>
              <a:pathLst>
                <a:path w="5875909" h="9245600">
                  <a:moveTo>
                    <a:pt x="4207891" y="0"/>
                  </a:moveTo>
                  <a:lnTo>
                    <a:pt x="0" y="7679309"/>
                  </a:lnTo>
                  <a:lnTo>
                    <a:pt x="855091" y="9245600"/>
                  </a:lnTo>
                  <a:lnTo>
                    <a:pt x="5875909" y="9245600"/>
                  </a:lnTo>
                  <a:lnTo>
                    <a:pt x="5875909" y="0"/>
                  </a:lnTo>
                  <a:close/>
                </a:path>
              </a:pathLst>
            </a:custGeom>
            <a:blipFill>
              <a:blip r:embed="rId2"/>
              <a:stretch>
                <a:fillRect l="-75839" r="-33957"/>
              </a:stretch>
            </a:blipFill>
          </p:spPr>
          <p:txBody>
            <a:bodyPr/>
            <a:lstStyle/>
            <a:p>
              <a:endParaRPr lang="en-US"/>
            </a:p>
          </p:txBody>
        </p:sp>
      </p:grpSp>
      <p:grpSp>
        <p:nvGrpSpPr>
          <p:cNvPr id="6" name="Group 6"/>
          <p:cNvGrpSpPr/>
          <p:nvPr/>
        </p:nvGrpSpPr>
        <p:grpSpPr>
          <a:xfrm>
            <a:off x="9482285" y="8464729"/>
            <a:ext cx="2350108" cy="2194264"/>
            <a:chOff x="0" y="0"/>
            <a:chExt cx="761712" cy="711200"/>
          </a:xfrm>
        </p:grpSpPr>
        <p:sp>
          <p:nvSpPr>
            <p:cNvPr id="7" name="Freeform 7"/>
            <p:cNvSpPr/>
            <p:nvPr/>
          </p:nvSpPr>
          <p:spPr>
            <a:xfrm>
              <a:off x="0" y="0"/>
              <a:ext cx="761712" cy="711200"/>
            </a:xfrm>
            <a:custGeom>
              <a:avLst/>
              <a:gdLst/>
              <a:ahLst/>
              <a:cxnLst/>
              <a:rect l="l" t="t" r="r" b="b"/>
              <a:pathLst>
                <a:path w="761712" h="711200">
                  <a:moveTo>
                    <a:pt x="380856" y="0"/>
                  </a:moveTo>
                  <a:lnTo>
                    <a:pt x="761712" y="711200"/>
                  </a:lnTo>
                  <a:lnTo>
                    <a:pt x="0" y="711200"/>
                  </a:lnTo>
                  <a:lnTo>
                    <a:pt x="380856" y="0"/>
                  </a:lnTo>
                  <a:close/>
                </a:path>
              </a:pathLst>
            </a:custGeom>
            <a:solidFill>
              <a:srgbClr val="002E14"/>
            </a:solidFill>
          </p:spPr>
          <p:txBody>
            <a:bodyPr/>
            <a:lstStyle/>
            <a:p>
              <a:endParaRPr lang="en-US"/>
            </a:p>
          </p:txBody>
        </p:sp>
        <p:sp>
          <p:nvSpPr>
            <p:cNvPr id="8" name="TextBox 8"/>
            <p:cNvSpPr txBox="1"/>
            <p:nvPr/>
          </p:nvSpPr>
          <p:spPr>
            <a:xfrm>
              <a:off x="119017" y="292100"/>
              <a:ext cx="523677" cy="3683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10800000">
            <a:off x="13220108" y="-455825"/>
            <a:ext cx="2350108" cy="2129606"/>
            <a:chOff x="0" y="0"/>
            <a:chExt cx="761712" cy="690243"/>
          </a:xfrm>
        </p:grpSpPr>
        <p:sp>
          <p:nvSpPr>
            <p:cNvPr id="10" name="Freeform 10"/>
            <p:cNvSpPr/>
            <p:nvPr/>
          </p:nvSpPr>
          <p:spPr>
            <a:xfrm>
              <a:off x="0" y="0"/>
              <a:ext cx="761712" cy="690243"/>
            </a:xfrm>
            <a:custGeom>
              <a:avLst/>
              <a:gdLst/>
              <a:ahLst/>
              <a:cxnLst/>
              <a:rect l="l" t="t" r="r" b="b"/>
              <a:pathLst>
                <a:path w="761712" h="690243">
                  <a:moveTo>
                    <a:pt x="380856" y="0"/>
                  </a:moveTo>
                  <a:lnTo>
                    <a:pt x="761712" y="690243"/>
                  </a:lnTo>
                  <a:lnTo>
                    <a:pt x="0" y="690243"/>
                  </a:lnTo>
                  <a:lnTo>
                    <a:pt x="380856" y="0"/>
                  </a:lnTo>
                  <a:close/>
                </a:path>
              </a:pathLst>
            </a:custGeom>
            <a:solidFill>
              <a:srgbClr val="002E14"/>
            </a:solidFill>
          </p:spPr>
          <p:txBody>
            <a:bodyPr/>
            <a:lstStyle/>
            <a:p>
              <a:endParaRPr lang="en-US"/>
            </a:p>
          </p:txBody>
        </p:sp>
        <p:sp>
          <p:nvSpPr>
            <p:cNvPr id="11" name="TextBox 11"/>
            <p:cNvSpPr txBox="1"/>
            <p:nvPr/>
          </p:nvSpPr>
          <p:spPr>
            <a:xfrm>
              <a:off x="119017" y="282370"/>
              <a:ext cx="523677" cy="35857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16840505"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3"/>
            <a:stretch>
              <a:fillRect/>
            </a:stretch>
          </a:blipFill>
        </p:spPr>
        <p:txBody>
          <a:bodyPr/>
          <a:lstStyle/>
          <a:p>
            <a:endParaRPr lang="en-US"/>
          </a:p>
        </p:txBody>
      </p:sp>
      <p:sp>
        <p:nvSpPr>
          <p:cNvPr id="13" name="TextBox 13"/>
          <p:cNvSpPr txBox="1"/>
          <p:nvPr/>
        </p:nvSpPr>
        <p:spPr>
          <a:xfrm>
            <a:off x="1028700" y="657613"/>
            <a:ext cx="7198483" cy="1278838"/>
          </a:xfrm>
          <a:prstGeom prst="rect">
            <a:avLst/>
          </a:prstGeom>
        </p:spPr>
        <p:txBody>
          <a:bodyPr lIns="0" tIns="0" rIns="0" bIns="0" rtlCol="0" anchor="t">
            <a:spAutoFit/>
          </a:bodyPr>
          <a:lstStyle/>
          <a:p>
            <a:pPr>
              <a:lnSpc>
                <a:spcPts val="9837"/>
              </a:lnSpc>
              <a:spcBef>
                <a:spcPct val="0"/>
              </a:spcBef>
            </a:pPr>
            <a:r>
              <a:rPr lang="en-US" sz="7027">
                <a:solidFill>
                  <a:srgbClr val="005D28"/>
                </a:solidFill>
                <a:latin typeface="Poppins ExtraBold"/>
              </a:rPr>
              <a:t>Ready4Work</a:t>
            </a:r>
          </a:p>
        </p:txBody>
      </p:sp>
      <p:sp>
        <p:nvSpPr>
          <p:cNvPr id="14" name="TextBox 14"/>
          <p:cNvSpPr txBox="1"/>
          <p:nvPr/>
        </p:nvSpPr>
        <p:spPr>
          <a:xfrm>
            <a:off x="1028700" y="2640142"/>
            <a:ext cx="10065694" cy="5613982"/>
          </a:xfrm>
          <a:prstGeom prst="rect">
            <a:avLst/>
          </a:prstGeom>
        </p:spPr>
        <p:txBody>
          <a:bodyPr lIns="0" tIns="0" rIns="0" bIns="0" rtlCol="0" anchor="t">
            <a:spAutoFit/>
          </a:bodyPr>
          <a:lstStyle/>
          <a:p>
            <a:pPr>
              <a:lnSpc>
                <a:spcPts val="4016"/>
              </a:lnSpc>
            </a:pPr>
            <a:r>
              <a:rPr lang="en-US" sz="2868">
                <a:solidFill>
                  <a:srgbClr val="000000"/>
                </a:solidFill>
                <a:latin typeface="Poppins Medium"/>
              </a:rPr>
              <a:t>Evidence-based 5-week cohort that prepares returning citizens for the workplace. The curriculum includes:</a:t>
            </a:r>
          </a:p>
          <a:p>
            <a:pPr marL="619366" lvl="1" indent="-309683">
              <a:lnSpc>
                <a:spcPts val="4016"/>
              </a:lnSpc>
              <a:buFont typeface="Arial"/>
              <a:buChar char="•"/>
            </a:pPr>
            <a:r>
              <a:rPr lang="en-US" sz="2868">
                <a:solidFill>
                  <a:srgbClr val="000000"/>
                </a:solidFill>
                <a:latin typeface="Poppins Medium"/>
              </a:rPr>
              <a:t>Resume and interview preparation</a:t>
            </a:r>
          </a:p>
          <a:p>
            <a:pPr marL="619366" lvl="1" indent="-309683">
              <a:lnSpc>
                <a:spcPts val="4016"/>
              </a:lnSpc>
              <a:buFont typeface="Arial"/>
              <a:buChar char="•"/>
            </a:pPr>
            <a:r>
              <a:rPr lang="en-US" sz="2868">
                <a:solidFill>
                  <a:srgbClr val="000000"/>
                </a:solidFill>
                <a:latin typeface="Poppins Medium"/>
              </a:rPr>
              <a:t>Financial literacy</a:t>
            </a:r>
          </a:p>
          <a:p>
            <a:pPr marL="619366" lvl="1" indent="-309683">
              <a:lnSpc>
                <a:spcPts val="4016"/>
              </a:lnSpc>
              <a:buFont typeface="Arial"/>
              <a:buChar char="•"/>
            </a:pPr>
            <a:r>
              <a:rPr lang="en-US" sz="2868">
                <a:solidFill>
                  <a:srgbClr val="000000"/>
                </a:solidFill>
                <a:latin typeface="Poppins Medium"/>
              </a:rPr>
              <a:t>Job placement and coaching</a:t>
            </a:r>
          </a:p>
          <a:p>
            <a:pPr marL="619366" lvl="1" indent="-309683">
              <a:lnSpc>
                <a:spcPts val="4016"/>
              </a:lnSpc>
              <a:buFont typeface="Arial"/>
              <a:buChar char="•"/>
            </a:pPr>
            <a:r>
              <a:rPr lang="en-US" sz="2868">
                <a:solidFill>
                  <a:srgbClr val="000000"/>
                </a:solidFill>
                <a:latin typeface="Poppins Medium"/>
              </a:rPr>
              <a:t>Emotional intelligence and conflict resolution skills</a:t>
            </a:r>
          </a:p>
          <a:p>
            <a:pPr marL="619366" lvl="1" indent="-309683">
              <a:lnSpc>
                <a:spcPts val="4016"/>
              </a:lnSpc>
              <a:buFont typeface="Arial"/>
              <a:buChar char="•"/>
            </a:pPr>
            <a:r>
              <a:rPr lang="en-US" sz="2868">
                <a:solidFill>
                  <a:srgbClr val="000000"/>
                </a:solidFill>
                <a:latin typeface="Poppins Medium"/>
              </a:rPr>
              <a:t>Teambuilding</a:t>
            </a:r>
          </a:p>
          <a:p>
            <a:pPr marL="619366" lvl="1" indent="-309683">
              <a:lnSpc>
                <a:spcPts val="4016"/>
              </a:lnSpc>
              <a:buFont typeface="Arial"/>
              <a:buChar char="•"/>
            </a:pPr>
            <a:r>
              <a:rPr lang="en-US" sz="2868">
                <a:solidFill>
                  <a:srgbClr val="000000"/>
                </a:solidFill>
                <a:latin typeface="Poppins Medium"/>
              </a:rPr>
              <a:t>Leadership development</a:t>
            </a:r>
          </a:p>
          <a:p>
            <a:pPr marL="619366" lvl="1" indent="-309683">
              <a:lnSpc>
                <a:spcPts val="4016"/>
              </a:lnSpc>
              <a:buFont typeface="Arial"/>
              <a:buChar char="•"/>
            </a:pPr>
            <a:r>
              <a:rPr lang="en-US" sz="2868">
                <a:solidFill>
                  <a:srgbClr val="000000"/>
                </a:solidFill>
                <a:latin typeface="Poppins Medium"/>
              </a:rPr>
              <a:t>Entrepreneurship</a:t>
            </a:r>
          </a:p>
          <a:p>
            <a:pPr algn="just">
              <a:lnSpc>
                <a:spcPts val="4016"/>
              </a:lnSpc>
              <a:spcBef>
                <a:spcPct val="0"/>
              </a:spcBef>
            </a:pPr>
            <a:endParaRPr lang="en-US" sz="2868">
              <a:solidFill>
                <a:srgbClr val="000000"/>
              </a:solidFill>
              <a:latin typeface="Poppins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2"/>
          <p:cNvSpPr txBox="1"/>
          <p:nvPr/>
        </p:nvSpPr>
        <p:spPr>
          <a:xfrm>
            <a:off x="1143000" y="1707054"/>
            <a:ext cx="7289223" cy="2103705"/>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sz="4800">
                <a:latin typeface="+mj-lt"/>
                <a:ea typeface="+mj-ea"/>
                <a:cs typeface="+mj-cs"/>
              </a:rPr>
              <a:t>Peer Navigator Program</a:t>
            </a:r>
          </a:p>
        </p:txBody>
      </p:sp>
      <p:cxnSp>
        <p:nvCxnSpPr>
          <p:cNvPr id="19" name="Straight Connector 1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7710" y="1306719"/>
            <a:ext cx="1105408"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 name="TextBox 11"/>
          <p:cNvSpPr txBox="1"/>
          <p:nvPr/>
        </p:nvSpPr>
        <p:spPr>
          <a:xfrm>
            <a:off x="1143000" y="3826764"/>
            <a:ext cx="7289223" cy="5386810"/>
          </a:xfrm>
          <a:prstGeom prst="rect">
            <a:avLst/>
          </a:prstGeom>
        </p:spPr>
        <p:txBody>
          <a:bodyPr vert="horz" lIns="91440" tIns="45720" rIns="91440" bIns="45720" rtlCol="0">
            <a:normAutofit/>
          </a:bodyPr>
          <a:lstStyle/>
          <a:p>
            <a:pPr marL="619208" lvl="1" indent="-228600">
              <a:lnSpc>
                <a:spcPct val="90000"/>
              </a:lnSpc>
              <a:spcAft>
                <a:spcPts val="600"/>
              </a:spcAft>
              <a:buFont typeface="Arial" panose="020B0604020202020204" pitchFamily="34" charset="0"/>
              <a:buChar char="•"/>
            </a:pPr>
            <a:r>
              <a:rPr lang="en-US" sz="2300"/>
              <a:t>The returning citizen, (the mentee), defines their direction and goals while the mentor guides the mentee through their reintegration into the community. </a:t>
            </a:r>
          </a:p>
          <a:p>
            <a:pPr marL="619208" lvl="1" indent="-228600">
              <a:lnSpc>
                <a:spcPct val="90000"/>
              </a:lnSpc>
              <a:spcAft>
                <a:spcPts val="600"/>
              </a:spcAft>
              <a:buFont typeface="Arial" panose="020B0604020202020204" pitchFamily="34" charset="0"/>
              <a:buChar char="•"/>
            </a:pPr>
            <a:r>
              <a:rPr lang="en-US" sz="2300"/>
              <a:t>The mentor and mentee will be required to conduct 2-4 hours per week of contact. </a:t>
            </a:r>
          </a:p>
          <a:p>
            <a:pPr marL="619208" lvl="1" indent="-228600">
              <a:lnSpc>
                <a:spcPct val="90000"/>
              </a:lnSpc>
              <a:spcAft>
                <a:spcPts val="600"/>
              </a:spcAft>
              <a:buFont typeface="Arial" panose="020B0604020202020204" pitchFamily="34" charset="0"/>
              <a:buChar char="•"/>
            </a:pPr>
            <a:r>
              <a:rPr lang="en-US" sz="2300"/>
              <a:t>The contact may include, but is not limited to, telephone conversations and social visits (Cultural, Arts, Entertainment and Education), and may also include classroom work in the Ready4Work training. </a:t>
            </a:r>
          </a:p>
          <a:p>
            <a:pPr marL="619208" lvl="1" indent="-228600">
              <a:lnSpc>
                <a:spcPct val="90000"/>
              </a:lnSpc>
              <a:spcAft>
                <a:spcPts val="600"/>
              </a:spcAft>
              <a:buFont typeface="Arial" panose="020B0604020202020204" pitchFamily="34" charset="0"/>
              <a:buChar char="•"/>
            </a:pPr>
            <a:r>
              <a:rPr lang="en-US" sz="2300"/>
              <a:t>This relationship between the mentor/mentee is a 12-month commitment but also comes with a continuum of care after the end of that time period. </a:t>
            </a:r>
          </a:p>
        </p:txBody>
      </p:sp>
      <p:sp>
        <p:nvSpPr>
          <p:cNvPr id="21" name="Rectangle 20">
            <a:extLst>
              <a:ext uri="{FF2B5EF4-FFF2-40B4-BE49-F238E27FC236}">
                <a16:creationId xmlns:a16="http://schemas.microsoft.com/office/drawing/2014/main" id="{B7CCD652-09BE-3FB9-0B1E-E17EA5B27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2343" y="1"/>
            <a:ext cx="8705657" cy="10287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People shaking hands">
            <a:extLst>
              <a:ext uri="{FF2B5EF4-FFF2-40B4-BE49-F238E27FC236}">
                <a16:creationId xmlns:a16="http://schemas.microsoft.com/office/drawing/2014/main" id="{ECAAD547-2B0C-1BD3-5CB6-A590B253C1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331176" y="3521897"/>
            <a:ext cx="6103100" cy="4073818"/>
          </a:xfrm>
          <a:prstGeom prst="rect">
            <a:avLst/>
          </a:prstGeom>
        </p:spPr>
      </p:pic>
      <p:sp>
        <p:nvSpPr>
          <p:cNvPr id="10" name="Freeform 10"/>
          <p:cNvSpPr/>
          <p:nvPr/>
        </p:nvSpPr>
        <p:spPr>
          <a:xfrm>
            <a:off x="17116175"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3"/>
            <a:stretch>
              <a:fillRect/>
            </a:stretch>
          </a:blipFill>
        </p:spPr>
        <p:txBody>
          <a:bodyPr/>
          <a:lstStyle/>
          <a:p>
            <a:endParaRPr lang="en-US"/>
          </a:p>
        </p:txBody>
      </p:sp>
      <p:grpSp>
        <p:nvGrpSpPr>
          <p:cNvPr id="4" name="Group 4"/>
          <p:cNvGrpSpPr/>
          <p:nvPr/>
        </p:nvGrpSpPr>
        <p:grpSpPr>
          <a:xfrm>
            <a:off x="14057651" y="-1"/>
            <a:ext cx="658899" cy="3521898"/>
            <a:chOff x="0" y="0"/>
            <a:chExt cx="315260" cy="1771469"/>
          </a:xfrm>
        </p:grpSpPr>
        <p:sp>
          <p:nvSpPr>
            <p:cNvPr id="5" name="Freeform 5"/>
            <p:cNvSpPr/>
            <p:nvPr/>
          </p:nvSpPr>
          <p:spPr>
            <a:xfrm>
              <a:off x="0" y="0"/>
              <a:ext cx="315260" cy="1771469"/>
            </a:xfrm>
            <a:custGeom>
              <a:avLst/>
              <a:gdLst/>
              <a:ahLst/>
              <a:cxnLst/>
              <a:rect l="l" t="t" r="r" b="b"/>
              <a:pathLst>
                <a:path w="315260" h="1771469">
                  <a:moveTo>
                    <a:pt x="157630" y="0"/>
                  </a:moveTo>
                  <a:lnTo>
                    <a:pt x="315260" y="1771469"/>
                  </a:lnTo>
                  <a:lnTo>
                    <a:pt x="0" y="1771469"/>
                  </a:lnTo>
                  <a:lnTo>
                    <a:pt x="157630" y="0"/>
                  </a:lnTo>
                  <a:close/>
                </a:path>
              </a:pathLst>
            </a:custGeom>
            <a:solidFill>
              <a:srgbClr val="E6C858"/>
            </a:solidFill>
          </p:spPr>
          <p:txBody>
            <a:bodyPr/>
            <a:lstStyle/>
            <a:p>
              <a:endParaRPr lang="en-US"/>
            </a:p>
          </p:txBody>
        </p:sp>
        <p:sp>
          <p:nvSpPr>
            <p:cNvPr id="6" name="TextBox 6"/>
            <p:cNvSpPr txBox="1"/>
            <p:nvPr/>
          </p:nvSpPr>
          <p:spPr>
            <a:xfrm>
              <a:off x="49259" y="784368"/>
              <a:ext cx="216741" cy="860568"/>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14018441" y="7595715"/>
            <a:ext cx="728573" cy="2711298"/>
            <a:chOff x="0" y="0"/>
            <a:chExt cx="348597" cy="1771469"/>
          </a:xfrm>
        </p:grpSpPr>
        <p:sp>
          <p:nvSpPr>
            <p:cNvPr id="8" name="Freeform 8"/>
            <p:cNvSpPr/>
            <p:nvPr/>
          </p:nvSpPr>
          <p:spPr>
            <a:xfrm>
              <a:off x="0" y="0"/>
              <a:ext cx="348597" cy="1771469"/>
            </a:xfrm>
            <a:custGeom>
              <a:avLst/>
              <a:gdLst/>
              <a:ahLst/>
              <a:cxnLst/>
              <a:rect l="l" t="t" r="r" b="b"/>
              <a:pathLst>
                <a:path w="348597" h="1771469">
                  <a:moveTo>
                    <a:pt x="174298" y="0"/>
                  </a:moveTo>
                  <a:lnTo>
                    <a:pt x="348597" y="1771469"/>
                  </a:lnTo>
                  <a:lnTo>
                    <a:pt x="0" y="1771469"/>
                  </a:lnTo>
                  <a:lnTo>
                    <a:pt x="174298" y="0"/>
                  </a:lnTo>
                  <a:close/>
                </a:path>
              </a:pathLst>
            </a:custGeom>
            <a:solidFill>
              <a:srgbClr val="E6C858"/>
            </a:solidFill>
          </p:spPr>
          <p:txBody>
            <a:bodyPr/>
            <a:lstStyle/>
            <a:p>
              <a:endParaRPr lang="en-US"/>
            </a:p>
          </p:txBody>
        </p:sp>
        <p:sp>
          <p:nvSpPr>
            <p:cNvPr id="9" name="TextBox 9"/>
            <p:cNvSpPr txBox="1"/>
            <p:nvPr/>
          </p:nvSpPr>
          <p:spPr>
            <a:xfrm>
              <a:off x="54468" y="784368"/>
              <a:ext cx="239660" cy="860568"/>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a:extLst>
            <a:ext uri="{FF2B5EF4-FFF2-40B4-BE49-F238E27FC236}">
              <a16:creationId xmlns:a16="http://schemas.microsoft.com/office/drawing/2014/main" id="{F423050C-BA17-C4F1-7D23-557CBDA3B4A1}"/>
            </a:ext>
          </a:extLst>
        </p:cNvPr>
        <p:cNvGrpSpPr/>
        <p:nvPr/>
      </p:nvGrpSpPr>
      <p:grpSpPr>
        <a:xfrm>
          <a:off x="0" y="0"/>
          <a:ext cx="0" cy="0"/>
          <a:chOff x="0" y="0"/>
          <a:chExt cx="0" cy="0"/>
        </a:xfrm>
      </p:grpSpPr>
      <p:grpSp>
        <p:nvGrpSpPr>
          <p:cNvPr id="4" name="Group 4">
            <a:extLst>
              <a:ext uri="{FF2B5EF4-FFF2-40B4-BE49-F238E27FC236}">
                <a16:creationId xmlns:a16="http://schemas.microsoft.com/office/drawing/2014/main" id="{3F13155C-2027-5C41-B85A-0C45630B04D6}"/>
              </a:ext>
            </a:extLst>
          </p:cNvPr>
          <p:cNvGrpSpPr/>
          <p:nvPr/>
        </p:nvGrpSpPr>
        <p:grpSpPr>
          <a:xfrm rot="-8770775">
            <a:off x="12643027" y="-1874377"/>
            <a:ext cx="1317181" cy="7401341"/>
            <a:chOff x="0" y="0"/>
            <a:chExt cx="315260" cy="1771469"/>
          </a:xfrm>
        </p:grpSpPr>
        <p:sp>
          <p:nvSpPr>
            <p:cNvPr id="5" name="Freeform 5">
              <a:extLst>
                <a:ext uri="{FF2B5EF4-FFF2-40B4-BE49-F238E27FC236}">
                  <a16:creationId xmlns:a16="http://schemas.microsoft.com/office/drawing/2014/main" id="{7FE057AF-842F-AD27-EC12-4E573F55A052}"/>
                </a:ext>
              </a:extLst>
            </p:cNvPr>
            <p:cNvSpPr/>
            <p:nvPr/>
          </p:nvSpPr>
          <p:spPr>
            <a:xfrm>
              <a:off x="0" y="0"/>
              <a:ext cx="315260" cy="1771469"/>
            </a:xfrm>
            <a:custGeom>
              <a:avLst/>
              <a:gdLst/>
              <a:ahLst/>
              <a:cxnLst/>
              <a:rect l="l" t="t" r="r" b="b"/>
              <a:pathLst>
                <a:path w="315260" h="1771469">
                  <a:moveTo>
                    <a:pt x="157630" y="0"/>
                  </a:moveTo>
                  <a:lnTo>
                    <a:pt x="315260" y="1771469"/>
                  </a:lnTo>
                  <a:lnTo>
                    <a:pt x="0" y="1771469"/>
                  </a:lnTo>
                  <a:lnTo>
                    <a:pt x="157630" y="0"/>
                  </a:lnTo>
                  <a:close/>
                </a:path>
              </a:pathLst>
            </a:custGeom>
            <a:solidFill>
              <a:srgbClr val="E6C858"/>
            </a:solidFill>
          </p:spPr>
          <p:txBody>
            <a:bodyPr/>
            <a:lstStyle/>
            <a:p>
              <a:endParaRPr lang="en-US"/>
            </a:p>
          </p:txBody>
        </p:sp>
        <p:sp>
          <p:nvSpPr>
            <p:cNvPr id="6" name="TextBox 6">
              <a:extLst>
                <a:ext uri="{FF2B5EF4-FFF2-40B4-BE49-F238E27FC236}">
                  <a16:creationId xmlns:a16="http://schemas.microsoft.com/office/drawing/2014/main" id="{59E21140-2056-CD45-8695-6E50E10C592E}"/>
                </a:ext>
              </a:extLst>
            </p:cNvPr>
            <p:cNvSpPr txBox="1"/>
            <p:nvPr/>
          </p:nvSpPr>
          <p:spPr>
            <a:xfrm>
              <a:off x="49259" y="784368"/>
              <a:ext cx="216741" cy="860568"/>
            </a:xfrm>
            <a:prstGeom prst="rect">
              <a:avLst/>
            </a:prstGeom>
          </p:spPr>
          <p:txBody>
            <a:bodyPr lIns="50800" tIns="50800" rIns="50800" bIns="50800" rtlCol="0" anchor="ctr"/>
            <a:lstStyle/>
            <a:p>
              <a:pPr algn="ctr">
                <a:lnSpc>
                  <a:spcPts val="2659"/>
                </a:lnSpc>
              </a:pPr>
              <a:endParaRPr/>
            </a:p>
          </p:txBody>
        </p:sp>
      </p:grpSp>
      <p:grpSp>
        <p:nvGrpSpPr>
          <p:cNvPr id="7" name="Group 7">
            <a:extLst>
              <a:ext uri="{FF2B5EF4-FFF2-40B4-BE49-F238E27FC236}">
                <a16:creationId xmlns:a16="http://schemas.microsoft.com/office/drawing/2014/main" id="{34F57E84-9C71-A0E0-3E1A-38793562E0EF}"/>
              </a:ext>
            </a:extLst>
          </p:cNvPr>
          <p:cNvGrpSpPr/>
          <p:nvPr/>
        </p:nvGrpSpPr>
        <p:grpSpPr>
          <a:xfrm rot="-2057923">
            <a:off x="12493338" y="4473324"/>
            <a:ext cx="1456464" cy="7401341"/>
            <a:chOff x="0" y="0"/>
            <a:chExt cx="348597" cy="1771469"/>
          </a:xfrm>
        </p:grpSpPr>
        <p:sp>
          <p:nvSpPr>
            <p:cNvPr id="8" name="Freeform 8">
              <a:extLst>
                <a:ext uri="{FF2B5EF4-FFF2-40B4-BE49-F238E27FC236}">
                  <a16:creationId xmlns:a16="http://schemas.microsoft.com/office/drawing/2014/main" id="{718BE321-2965-7E71-E007-BFA507F95FDF}"/>
                </a:ext>
              </a:extLst>
            </p:cNvPr>
            <p:cNvSpPr/>
            <p:nvPr/>
          </p:nvSpPr>
          <p:spPr>
            <a:xfrm>
              <a:off x="0" y="0"/>
              <a:ext cx="348597" cy="1771469"/>
            </a:xfrm>
            <a:custGeom>
              <a:avLst/>
              <a:gdLst/>
              <a:ahLst/>
              <a:cxnLst/>
              <a:rect l="l" t="t" r="r" b="b"/>
              <a:pathLst>
                <a:path w="348597" h="1771469">
                  <a:moveTo>
                    <a:pt x="174298" y="0"/>
                  </a:moveTo>
                  <a:lnTo>
                    <a:pt x="348597" y="1771469"/>
                  </a:lnTo>
                  <a:lnTo>
                    <a:pt x="0" y="1771469"/>
                  </a:lnTo>
                  <a:lnTo>
                    <a:pt x="174298" y="0"/>
                  </a:lnTo>
                  <a:close/>
                </a:path>
              </a:pathLst>
            </a:custGeom>
            <a:solidFill>
              <a:srgbClr val="E6C858"/>
            </a:solidFill>
          </p:spPr>
          <p:txBody>
            <a:bodyPr/>
            <a:lstStyle/>
            <a:p>
              <a:endParaRPr lang="en-US"/>
            </a:p>
          </p:txBody>
        </p:sp>
        <p:sp>
          <p:nvSpPr>
            <p:cNvPr id="9" name="TextBox 9">
              <a:extLst>
                <a:ext uri="{FF2B5EF4-FFF2-40B4-BE49-F238E27FC236}">
                  <a16:creationId xmlns:a16="http://schemas.microsoft.com/office/drawing/2014/main" id="{19F50967-5D94-1AEA-C1B7-73AC19959292}"/>
                </a:ext>
              </a:extLst>
            </p:cNvPr>
            <p:cNvSpPr txBox="1"/>
            <p:nvPr/>
          </p:nvSpPr>
          <p:spPr>
            <a:xfrm>
              <a:off x="54468" y="784368"/>
              <a:ext cx="239660" cy="860568"/>
            </a:xfrm>
            <a:prstGeom prst="rect">
              <a:avLst/>
            </a:prstGeom>
          </p:spPr>
          <p:txBody>
            <a:bodyPr lIns="50800" tIns="50800" rIns="50800" bIns="50800" rtlCol="0" anchor="ctr"/>
            <a:lstStyle/>
            <a:p>
              <a:pPr algn="ctr">
                <a:lnSpc>
                  <a:spcPts val="2659"/>
                </a:lnSpc>
              </a:pPr>
              <a:endParaRPr/>
            </a:p>
          </p:txBody>
        </p:sp>
      </p:grpSp>
      <p:sp>
        <p:nvSpPr>
          <p:cNvPr id="10" name="Freeform 10">
            <a:extLst>
              <a:ext uri="{FF2B5EF4-FFF2-40B4-BE49-F238E27FC236}">
                <a16:creationId xmlns:a16="http://schemas.microsoft.com/office/drawing/2014/main" id="{97FAB5CB-ADBE-A8EC-224F-9931DEEDA908}"/>
              </a:ext>
            </a:extLst>
          </p:cNvPr>
          <p:cNvSpPr/>
          <p:nvPr/>
        </p:nvSpPr>
        <p:spPr>
          <a:xfrm>
            <a:off x="17116175"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2"/>
            <a:stretch>
              <a:fillRect/>
            </a:stretch>
          </a:blipFill>
        </p:spPr>
        <p:txBody>
          <a:bodyPr/>
          <a:lstStyle/>
          <a:p>
            <a:endParaRPr lang="en-US"/>
          </a:p>
        </p:txBody>
      </p:sp>
      <p:sp>
        <p:nvSpPr>
          <p:cNvPr id="11" name="TextBox 11">
            <a:extLst>
              <a:ext uri="{FF2B5EF4-FFF2-40B4-BE49-F238E27FC236}">
                <a16:creationId xmlns:a16="http://schemas.microsoft.com/office/drawing/2014/main" id="{14B12873-4773-7CCE-1900-2B8D3A6DFA92}"/>
              </a:ext>
            </a:extLst>
          </p:cNvPr>
          <p:cNvSpPr txBox="1"/>
          <p:nvPr/>
        </p:nvSpPr>
        <p:spPr>
          <a:xfrm>
            <a:off x="1055914" y="3013670"/>
            <a:ext cx="10072850" cy="6844951"/>
          </a:xfrm>
          <a:prstGeom prst="rect">
            <a:avLst/>
          </a:prstGeom>
        </p:spPr>
        <p:txBody>
          <a:bodyPr lIns="0" tIns="0" rIns="0" bIns="0" rtlCol="0" anchor="t">
            <a:spAutoFit/>
          </a:bodyPr>
          <a:lstStyle/>
          <a:p>
            <a:pPr fontAlgn="base"/>
            <a:r>
              <a:rPr lang="en-US" sz="2780" dirty="0">
                <a:latin typeface="Poppins Medium" panose="00000600000000000000" pitchFamily="2" charset="0"/>
                <a:cs typeface="Poppins Medium" panose="00000600000000000000" pitchFamily="2" charset="0"/>
              </a:rPr>
              <a:t>You, your case worker and a facilitator will be part of your circle. You will identify 1-3 other people to invite to participate in your support circle.</a:t>
            </a:r>
            <a:br>
              <a:rPr lang="en-US" sz="2780" dirty="0">
                <a:latin typeface="Poppins Medium" panose="00000600000000000000" pitchFamily="2" charset="0"/>
                <a:cs typeface="Poppins Medium" panose="00000600000000000000" pitchFamily="2" charset="0"/>
              </a:rPr>
            </a:br>
            <a:endParaRPr lang="en-US" sz="2780" dirty="0">
              <a:latin typeface="Poppins Medium" panose="00000600000000000000" pitchFamily="2" charset="0"/>
              <a:cs typeface="Poppins Medium" panose="00000600000000000000" pitchFamily="2" charset="0"/>
            </a:endParaRPr>
          </a:p>
          <a:p>
            <a:pPr marL="457200" indent="-457200" fontAlgn="base">
              <a:buFont typeface="Arial" panose="020B0604020202020204" pitchFamily="34" charset="0"/>
              <a:buChar char="•"/>
            </a:pPr>
            <a:r>
              <a:rPr lang="en-US" sz="2780" dirty="0">
                <a:latin typeface="Poppins Medium" panose="00000600000000000000" pitchFamily="2" charset="0"/>
                <a:cs typeface="Poppins Medium" panose="00000600000000000000" pitchFamily="2" charset="0"/>
              </a:rPr>
              <a:t>Family members</a:t>
            </a:r>
          </a:p>
          <a:p>
            <a:pPr marL="457200" indent="-457200" fontAlgn="base">
              <a:buFont typeface="Arial" panose="020B0604020202020204" pitchFamily="34" charset="0"/>
              <a:buChar char="•"/>
            </a:pPr>
            <a:r>
              <a:rPr lang="en-US" sz="2780" dirty="0">
                <a:latin typeface="Poppins Medium" panose="00000600000000000000" pitchFamily="2" charset="0"/>
                <a:cs typeface="Poppins Medium" panose="00000600000000000000" pitchFamily="2" charset="0"/>
              </a:rPr>
              <a:t>Friends/mentors</a:t>
            </a:r>
          </a:p>
          <a:p>
            <a:pPr marL="457200" indent="-457200" fontAlgn="base">
              <a:buFont typeface="Arial" panose="020B0604020202020204" pitchFamily="34" charset="0"/>
              <a:buChar char="•"/>
            </a:pPr>
            <a:r>
              <a:rPr lang="en-US" sz="2780" dirty="0">
                <a:latin typeface="Poppins Medium" panose="00000600000000000000" pitchFamily="2" charset="0"/>
                <a:cs typeface="Poppins Medium" panose="00000600000000000000" pitchFamily="2" charset="0"/>
              </a:rPr>
              <a:t>Pastors/Church members</a:t>
            </a:r>
          </a:p>
          <a:p>
            <a:pPr marL="457200" indent="-457200" fontAlgn="base">
              <a:buFont typeface="Arial" panose="020B0604020202020204" pitchFamily="34" charset="0"/>
              <a:buChar char="•"/>
            </a:pPr>
            <a:r>
              <a:rPr lang="en-US" sz="2780" dirty="0">
                <a:latin typeface="Poppins Medium" panose="00000600000000000000" pitchFamily="2" charset="0"/>
                <a:cs typeface="Poppins Medium" panose="00000600000000000000" pitchFamily="2" charset="0"/>
              </a:rPr>
              <a:t>Service providers</a:t>
            </a:r>
          </a:p>
          <a:p>
            <a:pPr marL="457200" indent="-457200" fontAlgn="base">
              <a:buFont typeface="Arial" panose="020B0604020202020204" pitchFamily="34" charset="0"/>
              <a:buChar char="•"/>
            </a:pPr>
            <a:r>
              <a:rPr lang="en-US" sz="2780" dirty="0">
                <a:latin typeface="Poppins Medium" panose="00000600000000000000" pitchFamily="2" charset="0"/>
                <a:cs typeface="Poppins Medium" panose="00000600000000000000" pitchFamily="2" charset="0"/>
              </a:rPr>
              <a:t>12-step sponsors</a:t>
            </a:r>
          </a:p>
          <a:p>
            <a:pPr marL="457200" indent="-457200" fontAlgn="base">
              <a:buFont typeface="Arial" panose="020B0604020202020204" pitchFamily="34" charset="0"/>
              <a:buChar char="•"/>
            </a:pPr>
            <a:r>
              <a:rPr lang="en-US" sz="2780" dirty="0">
                <a:latin typeface="Poppins Medium" panose="00000600000000000000" pitchFamily="2" charset="0"/>
                <a:cs typeface="Poppins Medium" panose="00000600000000000000" pitchFamily="2" charset="0"/>
              </a:rPr>
              <a:t>Other supporters</a:t>
            </a:r>
          </a:p>
          <a:p>
            <a:pPr marL="457200" indent="-457200" fontAlgn="base">
              <a:buFont typeface="Arial" panose="020B0604020202020204" pitchFamily="34" charset="0"/>
              <a:buChar char="•"/>
            </a:pPr>
            <a:endParaRPr lang="en-US" sz="2780" dirty="0">
              <a:latin typeface="Poppins Medium" panose="00000600000000000000" pitchFamily="2" charset="0"/>
              <a:cs typeface="Poppins Medium" panose="00000600000000000000" pitchFamily="2" charset="0"/>
            </a:endParaRPr>
          </a:p>
          <a:p>
            <a:pPr fontAlgn="base"/>
            <a:r>
              <a:rPr lang="en-US" sz="2780" dirty="0">
                <a:latin typeface="Poppins Medium" panose="00000600000000000000" pitchFamily="2" charset="0"/>
                <a:cs typeface="Poppins Medium" panose="00000600000000000000" pitchFamily="2" charset="0"/>
              </a:rPr>
              <a:t>Each of these people will learn about the circle and make a commitment to participate on a regular basis. With the help of a facilitator, your circle will meet regularly for 3 months to a year, depending on what feels right to the group and to you.</a:t>
            </a:r>
            <a:endParaRPr lang="en-US" sz="2780" dirty="0">
              <a:solidFill>
                <a:srgbClr val="000000"/>
              </a:solidFill>
              <a:latin typeface="Poppins Medium" panose="00000600000000000000" pitchFamily="2" charset="0"/>
              <a:cs typeface="Poppins Medium" panose="00000600000000000000" pitchFamily="2" charset="0"/>
            </a:endParaRPr>
          </a:p>
        </p:txBody>
      </p:sp>
      <p:sp>
        <p:nvSpPr>
          <p:cNvPr id="12" name="TextBox 12">
            <a:extLst>
              <a:ext uri="{FF2B5EF4-FFF2-40B4-BE49-F238E27FC236}">
                <a16:creationId xmlns:a16="http://schemas.microsoft.com/office/drawing/2014/main" id="{77F20235-F26F-C27D-F205-A62C3B47E937}"/>
              </a:ext>
            </a:extLst>
          </p:cNvPr>
          <p:cNvSpPr txBox="1"/>
          <p:nvPr/>
        </p:nvSpPr>
        <p:spPr>
          <a:xfrm>
            <a:off x="1028700" y="977906"/>
            <a:ext cx="10223345" cy="1897955"/>
          </a:xfrm>
          <a:prstGeom prst="rect">
            <a:avLst/>
          </a:prstGeom>
        </p:spPr>
        <p:txBody>
          <a:bodyPr lIns="0" tIns="0" rIns="0" bIns="0" rtlCol="0" anchor="t">
            <a:spAutoFit/>
          </a:bodyPr>
          <a:lstStyle/>
          <a:p>
            <a:pPr>
              <a:lnSpc>
                <a:spcPts val="7427"/>
              </a:lnSpc>
            </a:pPr>
            <a:r>
              <a:rPr lang="en-US" sz="6189" dirty="0">
                <a:solidFill>
                  <a:srgbClr val="005D28"/>
                </a:solidFill>
                <a:latin typeface="Poppins ExtraBold"/>
              </a:rPr>
              <a:t>Restorative Justice Model</a:t>
            </a:r>
          </a:p>
        </p:txBody>
      </p:sp>
      <p:pic>
        <p:nvPicPr>
          <p:cNvPr id="14" name="Picture 13" descr="Group of friends outdoors">
            <a:extLst>
              <a:ext uri="{FF2B5EF4-FFF2-40B4-BE49-F238E27FC236}">
                <a16:creationId xmlns:a16="http://schemas.microsoft.com/office/drawing/2014/main" id="{2A59F39B-2064-379E-F2A8-066A0CF8FA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11000" y="3073443"/>
            <a:ext cx="6197776" cy="4140114"/>
          </a:xfrm>
          <a:prstGeom prst="rect">
            <a:avLst/>
          </a:prstGeom>
        </p:spPr>
      </p:pic>
    </p:spTree>
    <p:extLst>
      <p:ext uri="{BB962C8B-B14F-4D97-AF65-F5344CB8AC3E}">
        <p14:creationId xmlns:p14="http://schemas.microsoft.com/office/powerpoint/2010/main" val="418374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1617016" y="1028700"/>
            <a:ext cx="5642284" cy="8229600"/>
            <a:chOff x="0" y="0"/>
            <a:chExt cx="7523046" cy="10972800"/>
          </a:xfrm>
        </p:grpSpPr>
        <p:pic>
          <p:nvPicPr>
            <p:cNvPr id="3" name="Picture 3"/>
            <p:cNvPicPr>
              <a:picLocks noChangeAspect="1"/>
            </p:cNvPicPr>
            <p:nvPr/>
          </p:nvPicPr>
          <p:blipFill>
            <a:blip r:embed="rId2"/>
            <a:srcRect l="27117" r="27117"/>
            <a:stretch>
              <a:fillRect/>
            </a:stretch>
          </p:blipFill>
          <p:spPr>
            <a:xfrm>
              <a:off x="0" y="0"/>
              <a:ext cx="7523046" cy="10972800"/>
            </a:xfrm>
            <a:prstGeom prst="rect">
              <a:avLst/>
            </a:prstGeom>
          </p:spPr>
        </p:pic>
      </p:grpSp>
      <p:grpSp>
        <p:nvGrpSpPr>
          <p:cNvPr id="4" name="Group 4"/>
          <p:cNvGrpSpPr/>
          <p:nvPr/>
        </p:nvGrpSpPr>
        <p:grpSpPr>
          <a:xfrm>
            <a:off x="10976363" y="6172200"/>
            <a:ext cx="1038574" cy="3086100"/>
            <a:chOff x="0" y="0"/>
            <a:chExt cx="273534" cy="812800"/>
          </a:xfrm>
        </p:grpSpPr>
        <p:sp>
          <p:nvSpPr>
            <p:cNvPr id="5" name="Freeform 5"/>
            <p:cNvSpPr/>
            <p:nvPr/>
          </p:nvSpPr>
          <p:spPr>
            <a:xfrm>
              <a:off x="0" y="0"/>
              <a:ext cx="273534" cy="812800"/>
            </a:xfrm>
            <a:custGeom>
              <a:avLst/>
              <a:gdLst/>
              <a:ahLst/>
              <a:cxnLst/>
              <a:rect l="l" t="t" r="r" b="b"/>
              <a:pathLst>
                <a:path w="273534" h="812800">
                  <a:moveTo>
                    <a:pt x="0" y="0"/>
                  </a:moveTo>
                  <a:lnTo>
                    <a:pt x="273534" y="0"/>
                  </a:lnTo>
                  <a:lnTo>
                    <a:pt x="273534" y="812800"/>
                  </a:lnTo>
                  <a:lnTo>
                    <a:pt x="0" y="812800"/>
                  </a:lnTo>
                  <a:close/>
                </a:path>
              </a:pathLst>
            </a:custGeom>
            <a:solidFill>
              <a:srgbClr val="E6C858"/>
            </a:solidFill>
          </p:spPr>
          <p:txBody>
            <a:bodyPr/>
            <a:lstStyle/>
            <a:p>
              <a:endParaRPr lang="en-US"/>
            </a:p>
          </p:txBody>
        </p:sp>
        <p:sp>
          <p:nvSpPr>
            <p:cNvPr id="6" name="TextBox 6"/>
            <p:cNvSpPr txBox="1"/>
            <p:nvPr/>
          </p:nvSpPr>
          <p:spPr>
            <a:xfrm>
              <a:off x="0" y="-38100"/>
              <a:ext cx="273534" cy="850900"/>
            </a:xfrm>
            <a:prstGeom prst="rect">
              <a:avLst/>
            </a:prstGeom>
          </p:spPr>
          <p:txBody>
            <a:bodyPr lIns="50800" tIns="50800" rIns="50800" bIns="50800" rtlCol="0" anchor="ctr"/>
            <a:lstStyle/>
            <a:p>
              <a:pPr algn="ctr">
                <a:lnSpc>
                  <a:spcPts val="2659"/>
                </a:lnSpc>
              </a:pPr>
              <a:endParaRPr/>
            </a:p>
          </p:txBody>
        </p:sp>
      </p:grpSp>
      <p:sp>
        <p:nvSpPr>
          <p:cNvPr id="7" name="TextBox 7"/>
          <p:cNvSpPr txBox="1"/>
          <p:nvPr/>
        </p:nvSpPr>
        <p:spPr>
          <a:xfrm>
            <a:off x="1028700" y="962025"/>
            <a:ext cx="10223345" cy="1009650"/>
          </a:xfrm>
          <a:prstGeom prst="rect">
            <a:avLst/>
          </a:prstGeom>
        </p:spPr>
        <p:txBody>
          <a:bodyPr lIns="0" tIns="0" rIns="0" bIns="0" rtlCol="0" anchor="t">
            <a:spAutoFit/>
          </a:bodyPr>
          <a:lstStyle/>
          <a:p>
            <a:pPr>
              <a:lnSpc>
                <a:spcPts val="7427"/>
              </a:lnSpc>
            </a:pPr>
            <a:r>
              <a:rPr lang="en-US" sz="6189">
                <a:solidFill>
                  <a:srgbClr val="005D28"/>
                </a:solidFill>
                <a:latin typeface="Poppins ExtraBold"/>
              </a:rPr>
              <a:t>Reintegration Circles</a:t>
            </a:r>
          </a:p>
        </p:txBody>
      </p:sp>
      <p:grpSp>
        <p:nvGrpSpPr>
          <p:cNvPr id="8" name="Group 8"/>
          <p:cNvGrpSpPr/>
          <p:nvPr/>
        </p:nvGrpSpPr>
        <p:grpSpPr>
          <a:xfrm>
            <a:off x="16740013" y="900113"/>
            <a:ext cx="1038574" cy="3086100"/>
            <a:chOff x="0" y="0"/>
            <a:chExt cx="273534" cy="812800"/>
          </a:xfrm>
        </p:grpSpPr>
        <p:sp>
          <p:nvSpPr>
            <p:cNvPr id="9" name="Freeform 9"/>
            <p:cNvSpPr/>
            <p:nvPr/>
          </p:nvSpPr>
          <p:spPr>
            <a:xfrm>
              <a:off x="0" y="0"/>
              <a:ext cx="273534" cy="812800"/>
            </a:xfrm>
            <a:custGeom>
              <a:avLst/>
              <a:gdLst/>
              <a:ahLst/>
              <a:cxnLst/>
              <a:rect l="l" t="t" r="r" b="b"/>
              <a:pathLst>
                <a:path w="273534" h="812800">
                  <a:moveTo>
                    <a:pt x="0" y="0"/>
                  </a:moveTo>
                  <a:lnTo>
                    <a:pt x="273534" y="0"/>
                  </a:lnTo>
                  <a:lnTo>
                    <a:pt x="273534" y="812800"/>
                  </a:lnTo>
                  <a:lnTo>
                    <a:pt x="0" y="812800"/>
                  </a:lnTo>
                  <a:close/>
                </a:path>
              </a:pathLst>
            </a:custGeom>
            <a:solidFill>
              <a:srgbClr val="E6C858"/>
            </a:solidFill>
          </p:spPr>
          <p:txBody>
            <a:bodyPr/>
            <a:lstStyle/>
            <a:p>
              <a:endParaRPr lang="en-US"/>
            </a:p>
          </p:txBody>
        </p:sp>
        <p:sp>
          <p:nvSpPr>
            <p:cNvPr id="10" name="TextBox 10"/>
            <p:cNvSpPr txBox="1"/>
            <p:nvPr/>
          </p:nvSpPr>
          <p:spPr>
            <a:xfrm>
              <a:off x="0" y="-38100"/>
              <a:ext cx="273534" cy="850900"/>
            </a:xfrm>
            <a:prstGeom prst="rect">
              <a:avLst/>
            </a:prstGeom>
          </p:spPr>
          <p:txBody>
            <a:bodyPr lIns="50800" tIns="50800" rIns="50800" bIns="50800" rtlCol="0" anchor="ctr"/>
            <a:lstStyle/>
            <a:p>
              <a:pPr algn="ctr">
                <a:lnSpc>
                  <a:spcPts val="2659"/>
                </a:lnSpc>
              </a:pPr>
              <a:endParaRPr/>
            </a:p>
          </p:txBody>
        </p:sp>
      </p:grpSp>
      <p:sp>
        <p:nvSpPr>
          <p:cNvPr id="11" name="TextBox 11"/>
          <p:cNvSpPr txBox="1"/>
          <p:nvPr/>
        </p:nvSpPr>
        <p:spPr>
          <a:xfrm>
            <a:off x="765878" y="2854534"/>
            <a:ext cx="10210484" cy="6665347"/>
          </a:xfrm>
          <a:prstGeom prst="rect">
            <a:avLst/>
          </a:prstGeom>
        </p:spPr>
        <p:txBody>
          <a:bodyPr lIns="0" tIns="0" rIns="0" bIns="0" rtlCol="0" anchor="t">
            <a:spAutoFit/>
          </a:bodyPr>
          <a:lstStyle/>
          <a:p>
            <a:pPr marL="627669" lvl="1" indent="-313834">
              <a:lnSpc>
                <a:spcPts val="4070"/>
              </a:lnSpc>
              <a:buFont typeface="Arial"/>
              <a:buChar char="•"/>
            </a:pPr>
            <a:r>
              <a:rPr lang="en-US" sz="2907">
                <a:solidFill>
                  <a:srgbClr val="000000"/>
                </a:solidFill>
                <a:latin typeface="Poppins Medium"/>
              </a:rPr>
              <a:t>Offer a space for returning citizens to connect with their personal support network and work towards achieving stability.</a:t>
            </a:r>
          </a:p>
          <a:p>
            <a:pPr marL="627669" lvl="1" indent="-313834">
              <a:lnSpc>
                <a:spcPts val="4070"/>
              </a:lnSpc>
              <a:buFont typeface="Arial"/>
              <a:buChar char="•"/>
            </a:pPr>
            <a:r>
              <a:rPr lang="en-US" sz="2907">
                <a:solidFill>
                  <a:srgbClr val="000000"/>
                </a:solidFill>
                <a:latin typeface="Poppins Medium"/>
              </a:rPr>
              <a:t>Circle Keeping promotes restorative justice, violence intervention and reconciliation in relationships, builds community, and creates healthy communication among members. </a:t>
            </a:r>
          </a:p>
          <a:p>
            <a:pPr marL="627669" lvl="1" indent="-313834">
              <a:lnSpc>
                <a:spcPts val="4070"/>
              </a:lnSpc>
              <a:buFont typeface="Arial"/>
              <a:buChar char="•"/>
            </a:pPr>
            <a:r>
              <a:rPr lang="en-US" sz="2907">
                <a:solidFill>
                  <a:srgbClr val="000000"/>
                </a:solidFill>
                <a:latin typeface="Poppins Medium"/>
              </a:rPr>
              <a:t>Circles meet in prison and after release to offer a continuum of care.</a:t>
            </a:r>
          </a:p>
          <a:p>
            <a:pPr marL="627669" lvl="1" indent="-313834">
              <a:lnSpc>
                <a:spcPts val="4070"/>
              </a:lnSpc>
              <a:buFont typeface="Arial"/>
              <a:buChar char="•"/>
            </a:pPr>
            <a:r>
              <a:rPr lang="en-US" sz="2907">
                <a:solidFill>
                  <a:srgbClr val="000000"/>
                </a:solidFill>
                <a:latin typeface="Poppins Medium"/>
              </a:rPr>
              <a:t>Certified facilitators are trained to run Reintegration Circles to meet the needs of those involved. </a:t>
            </a:r>
          </a:p>
          <a:p>
            <a:pPr>
              <a:lnSpc>
                <a:spcPts val="4070"/>
              </a:lnSpc>
              <a:spcBef>
                <a:spcPct val="0"/>
              </a:spcBef>
            </a:pPr>
            <a:endParaRPr lang="en-US" sz="2907">
              <a:solidFill>
                <a:srgbClr val="000000"/>
              </a:solidFill>
              <a:latin typeface="Poppins Medium"/>
            </a:endParaRPr>
          </a:p>
        </p:txBody>
      </p:sp>
      <p:sp>
        <p:nvSpPr>
          <p:cNvPr id="12" name="Freeform 12"/>
          <p:cNvSpPr/>
          <p:nvPr/>
        </p:nvSpPr>
        <p:spPr>
          <a:xfrm>
            <a:off x="17116175"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rot="484507">
            <a:off x="16725671" y="-1032023"/>
            <a:ext cx="838803" cy="1778025"/>
            <a:chOff x="0" y="0"/>
            <a:chExt cx="126688" cy="268542"/>
          </a:xfrm>
        </p:grpSpPr>
        <p:sp>
          <p:nvSpPr>
            <p:cNvPr id="3" name="Freeform 3"/>
            <p:cNvSpPr/>
            <p:nvPr/>
          </p:nvSpPr>
          <p:spPr>
            <a:xfrm>
              <a:off x="0" y="0"/>
              <a:ext cx="126688" cy="268542"/>
            </a:xfrm>
            <a:custGeom>
              <a:avLst/>
              <a:gdLst/>
              <a:ahLst/>
              <a:cxnLst/>
              <a:rect l="l" t="t" r="r" b="b"/>
              <a:pathLst>
                <a:path w="126688" h="268542">
                  <a:moveTo>
                    <a:pt x="0" y="0"/>
                  </a:moveTo>
                  <a:lnTo>
                    <a:pt x="126688" y="0"/>
                  </a:lnTo>
                  <a:lnTo>
                    <a:pt x="126688" y="268542"/>
                  </a:lnTo>
                  <a:lnTo>
                    <a:pt x="0" y="268542"/>
                  </a:lnTo>
                  <a:close/>
                </a:path>
              </a:pathLst>
            </a:custGeom>
            <a:solidFill>
              <a:srgbClr val="005D28"/>
            </a:solidFill>
          </p:spPr>
          <p:txBody>
            <a:bodyPr/>
            <a:lstStyle/>
            <a:p>
              <a:endParaRPr lang="en-US"/>
            </a:p>
          </p:txBody>
        </p:sp>
        <p:sp>
          <p:nvSpPr>
            <p:cNvPr id="4" name="TextBox 4"/>
            <p:cNvSpPr txBox="1"/>
            <p:nvPr/>
          </p:nvSpPr>
          <p:spPr>
            <a:xfrm>
              <a:off x="0" y="-38100"/>
              <a:ext cx="126688" cy="30664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84507">
            <a:off x="17122642" y="447749"/>
            <a:ext cx="492400" cy="1576049"/>
            <a:chOff x="0" y="0"/>
            <a:chExt cx="106074" cy="339518"/>
          </a:xfrm>
        </p:grpSpPr>
        <p:sp>
          <p:nvSpPr>
            <p:cNvPr id="6" name="Freeform 6"/>
            <p:cNvSpPr/>
            <p:nvPr/>
          </p:nvSpPr>
          <p:spPr>
            <a:xfrm>
              <a:off x="0" y="0"/>
              <a:ext cx="106074" cy="339518"/>
            </a:xfrm>
            <a:custGeom>
              <a:avLst/>
              <a:gdLst/>
              <a:ahLst/>
              <a:cxnLst/>
              <a:rect l="l" t="t" r="r" b="b"/>
              <a:pathLst>
                <a:path w="106074" h="339518">
                  <a:moveTo>
                    <a:pt x="0" y="0"/>
                  </a:moveTo>
                  <a:lnTo>
                    <a:pt x="106074" y="0"/>
                  </a:lnTo>
                  <a:lnTo>
                    <a:pt x="106074" y="339518"/>
                  </a:lnTo>
                  <a:lnTo>
                    <a:pt x="0" y="339518"/>
                  </a:lnTo>
                  <a:close/>
                </a:path>
              </a:pathLst>
            </a:custGeom>
            <a:solidFill>
              <a:srgbClr val="002E14"/>
            </a:solidFill>
          </p:spPr>
          <p:txBody>
            <a:bodyPr/>
            <a:lstStyle/>
            <a:p>
              <a:endParaRPr lang="en-US"/>
            </a:p>
          </p:txBody>
        </p:sp>
        <p:sp>
          <p:nvSpPr>
            <p:cNvPr id="7" name="TextBox 7"/>
            <p:cNvSpPr txBox="1"/>
            <p:nvPr/>
          </p:nvSpPr>
          <p:spPr>
            <a:xfrm>
              <a:off x="0" y="-38100"/>
              <a:ext cx="106074" cy="37761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3892392">
            <a:off x="17119317" y="-1774207"/>
            <a:ext cx="5304353" cy="4945059"/>
            <a:chOff x="0" y="0"/>
            <a:chExt cx="1397031" cy="1302402"/>
          </a:xfrm>
        </p:grpSpPr>
        <p:sp>
          <p:nvSpPr>
            <p:cNvPr id="9" name="Freeform 9"/>
            <p:cNvSpPr/>
            <p:nvPr/>
          </p:nvSpPr>
          <p:spPr>
            <a:xfrm>
              <a:off x="0" y="0"/>
              <a:ext cx="1397031" cy="1302402"/>
            </a:xfrm>
            <a:custGeom>
              <a:avLst/>
              <a:gdLst/>
              <a:ahLst/>
              <a:cxnLst/>
              <a:rect l="l" t="t" r="r" b="b"/>
              <a:pathLst>
                <a:path w="1397031" h="1302402">
                  <a:moveTo>
                    <a:pt x="0" y="0"/>
                  </a:moveTo>
                  <a:lnTo>
                    <a:pt x="1397031" y="0"/>
                  </a:lnTo>
                  <a:lnTo>
                    <a:pt x="1397031"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10" name="TextBox 10"/>
            <p:cNvSpPr txBox="1"/>
            <p:nvPr/>
          </p:nvSpPr>
          <p:spPr>
            <a:xfrm>
              <a:off x="0" y="-38100"/>
              <a:ext cx="1397031"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2700000">
            <a:off x="16638435" y="933251"/>
            <a:ext cx="3114503" cy="737787"/>
            <a:chOff x="0" y="0"/>
            <a:chExt cx="2573374" cy="609600"/>
          </a:xfrm>
        </p:grpSpPr>
        <p:sp>
          <p:nvSpPr>
            <p:cNvPr id="12" name="Freeform 12"/>
            <p:cNvSpPr/>
            <p:nvPr/>
          </p:nvSpPr>
          <p:spPr>
            <a:xfrm>
              <a:off x="0" y="0"/>
              <a:ext cx="2573374" cy="609600"/>
            </a:xfrm>
            <a:custGeom>
              <a:avLst/>
              <a:gdLst/>
              <a:ahLst/>
              <a:cxnLst/>
              <a:rect l="l" t="t" r="r" b="b"/>
              <a:pathLst>
                <a:path w="2573374" h="609600">
                  <a:moveTo>
                    <a:pt x="203200" y="0"/>
                  </a:moveTo>
                  <a:lnTo>
                    <a:pt x="2573374" y="0"/>
                  </a:lnTo>
                  <a:lnTo>
                    <a:pt x="2370174" y="609600"/>
                  </a:lnTo>
                  <a:lnTo>
                    <a:pt x="0" y="609600"/>
                  </a:lnTo>
                  <a:lnTo>
                    <a:pt x="203200" y="0"/>
                  </a:lnTo>
                  <a:close/>
                </a:path>
              </a:pathLst>
            </a:custGeom>
            <a:solidFill>
              <a:srgbClr val="03AF3D"/>
            </a:solidFill>
          </p:spPr>
          <p:txBody>
            <a:bodyPr/>
            <a:lstStyle/>
            <a:p>
              <a:endParaRPr lang="en-US"/>
            </a:p>
          </p:txBody>
        </p:sp>
        <p:sp>
          <p:nvSpPr>
            <p:cNvPr id="13" name="TextBox 13"/>
            <p:cNvSpPr txBox="1"/>
            <p:nvPr/>
          </p:nvSpPr>
          <p:spPr>
            <a:xfrm>
              <a:off x="101600" y="-38100"/>
              <a:ext cx="2370174"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2700000">
            <a:off x="16281195" y="-312355"/>
            <a:ext cx="2941352" cy="863184"/>
            <a:chOff x="0" y="0"/>
            <a:chExt cx="2077249" cy="609600"/>
          </a:xfrm>
        </p:grpSpPr>
        <p:sp>
          <p:nvSpPr>
            <p:cNvPr id="15" name="Freeform 15"/>
            <p:cNvSpPr/>
            <p:nvPr/>
          </p:nvSpPr>
          <p:spPr>
            <a:xfrm>
              <a:off x="0" y="0"/>
              <a:ext cx="2077249" cy="609600"/>
            </a:xfrm>
            <a:custGeom>
              <a:avLst/>
              <a:gdLst/>
              <a:ahLst/>
              <a:cxnLst/>
              <a:rect l="l" t="t" r="r" b="b"/>
              <a:pathLst>
                <a:path w="2077249" h="609600">
                  <a:moveTo>
                    <a:pt x="203200" y="0"/>
                  </a:moveTo>
                  <a:lnTo>
                    <a:pt x="2077249" y="0"/>
                  </a:lnTo>
                  <a:lnTo>
                    <a:pt x="1874049" y="609600"/>
                  </a:lnTo>
                  <a:lnTo>
                    <a:pt x="0" y="609600"/>
                  </a:lnTo>
                  <a:lnTo>
                    <a:pt x="203200" y="0"/>
                  </a:lnTo>
                  <a:close/>
                </a:path>
              </a:pathLst>
            </a:custGeom>
            <a:solidFill>
              <a:srgbClr val="008037"/>
            </a:solidFill>
          </p:spPr>
          <p:txBody>
            <a:bodyPr/>
            <a:lstStyle/>
            <a:p>
              <a:endParaRPr lang="en-US"/>
            </a:p>
          </p:txBody>
        </p:sp>
        <p:sp>
          <p:nvSpPr>
            <p:cNvPr id="16" name="TextBox 16"/>
            <p:cNvSpPr txBox="1"/>
            <p:nvPr/>
          </p:nvSpPr>
          <p:spPr>
            <a:xfrm>
              <a:off x="101600" y="-38100"/>
              <a:ext cx="1874049"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10704559">
            <a:off x="1488129" y="9426151"/>
            <a:ext cx="838803" cy="1811949"/>
            <a:chOff x="0" y="0"/>
            <a:chExt cx="126688" cy="273666"/>
          </a:xfrm>
        </p:grpSpPr>
        <p:sp>
          <p:nvSpPr>
            <p:cNvPr id="18" name="Freeform 18"/>
            <p:cNvSpPr/>
            <p:nvPr/>
          </p:nvSpPr>
          <p:spPr>
            <a:xfrm>
              <a:off x="0" y="0"/>
              <a:ext cx="126688" cy="273666"/>
            </a:xfrm>
            <a:custGeom>
              <a:avLst/>
              <a:gdLst/>
              <a:ahLst/>
              <a:cxnLst/>
              <a:rect l="l" t="t" r="r" b="b"/>
              <a:pathLst>
                <a:path w="126688" h="273666">
                  <a:moveTo>
                    <a:pt x="0" y="0"/>
                  </a:moveTo>
                  <a:lnTo>
                    <a:pt x="126688" y="0"/>
                  </a:lnTo>
                  <a:lnTo>
                    <a:pt x="126688" y="273666"/>
                  </a:lnTo>
                  <a:lnTo>
                    <a:pt x="0" y="273666"/>
                  </a:lnTo>
                  <a:close/>
                </a:path>
              </a:pathLst>
            </a:custGeom>
            <a:solidFill>
              <a:srgbClr val="005D28"/>
            </a:solidFill>
          </p:spPr>
          <p:txBody>
            <a:bodyPr/>
            <a:lstStyle/>
            <a:p>
              <a:endParaRPr lang="en-US"/>
            </a:p>
          </p:txBody>
        </p:sp>
        <p:sp>
          <p:nvSpPr>
            <p:cNvPr id="19" name="TextBox 19"/>
            <p:cNvSpPr txBox="1"/>
            <p:nvPr/>
          </p:nvSpPr>
          <p:spPr>
            <a:xfrm>
              <a:off x="0" y="-38100"/>
              <a:ext cx="126688" cy="311766"/>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10704559">
            <a:off x="1204911" y="8239823"/>
            <a:ext cx="492400" cy="1576049"/>
            <a:chOff x="0" y="0"/>
            <a:chExt cx="106074" cy="339518"/>
          </a:xfrm>
        </p:grpSpPr>
        <p:sp>
          <p:nvSpPr>
            <p:cNvPr id="21" name="Freeform 21"/>
            <p:cNvSpPr/>
            <p:nvPr/>
          </p:nvSpPr>
          <p:spPr>
            <a:xfrm>
              <a:off x="0" y="0"/>
              <a:ext cx="106074" cy="339518"/>
            </a:xfrm>
            <a:custGeom>
              <a:avLst/>
              <a:gdLst/>
              <a:ahLst/>
              <a:cxnLst/>
              <a:rect l="l" t="t" r="r" b="b"/>
              <a:pathLst>
                <a:path w="106074" h="339518">
                  <a:moveTo>
                    <a:pt x="0" y="0"/>
                  </a:moveTo>
                  <a:lnTo>
                    <a:pt x="106074" y="0"/>
                  </a:lnTo>
                  <a:lnTo>
                    <a:pt x="106074" y="339518"/>
                  </a:lnTo>
                  <a:lnTo>
                    <a:pt x="0" y="339518"/>
                  </a:lnTo>
                  <a:close/>
                </a:path>
              </a:pathLst>
            </a:custGeom>
            <a:solidFill>
              <a:srgbClr val="002E14"/>
            </a:solidFill>
          </p:spPr>
          <p:txBody>
            <a:bodyPr/>
            <a:lstStyle/>
            <a:p>
              <a:endParaRPr lang="en-US"/>
            </a:p>
          </p:txBody>
        </p:sp>
        <p:sp>
          <p:nvSpPr>
            <p:cNvPr id="22" name="TextBox 22"/>
            <p:cNvSpPr txBox="1"/>
            <p:nvPr/>
          </p:nvSpPr>
          <p:spPr>
            <a:xfrm>
              <a:off x="0" y="-38100"/>
              <a:ext cx="106074" cy="377618"/>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7487555">
            <a:off x="-3479371" y="7488547"/>
            <a:ext cx="5304353" cy="4945059"/>
            <a:chOff x="0" y="0"/>
            <a:chExt cx="1397031" cy="1302402"/>
          </a:xfrm>
        </p:grpSpPr>
        <p:sp>
          <p:nvSpPr>
            <p:cNvPr id="24" name="Freeform 24"/>
            <p:cNvSpPr/>
            <p:nvPr/>
          </p:nvSpPr>
          <p:spPr>
            <a:xfrm>
              <a:off x="0" y="0"/>
              <a:ext cx="1397031" cy="1302402"/>
            </a:xfrm>
            <a:custGeom>
              <a:avLst/>
              <a:gdLst/>
              <a:ahLst/>
              <a:cxnLst/>
              <a:rect l="l" t="t" r="r" b="b"/>
              <a:pathLst>
                <a:path w="1397031" h="1302402">
                  <a:moveTo>
                    <a:pt x="0" y="0"/>
                  </a:moveTo>
                  <a:lnTo>
                    <a:pt x="1397031" y="0"/>
                  </a:lnTo>
                  <a:lnTo>
                    <a:pt x="1397031"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25" name="TextBox 25"/>
            <p:cNvSpPr txBox="1"/>
            <p:nvPr/>
          </p:nvSpPr>
          <p:spPr>
            <a:xfrm>
              <a:off x="0" y="-38100"/>
              <a:ext cx="1397031"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rot="7520051">
            <a:off x="-932391" y="8732354"/>
            <a:ext cx="3114503" cy="737787"/>
            <a:chOff x="0" y="0"/>
            <a:chExt cx="2573374" cy="609600"/>
          </a:xfrm>
        </p:grpSpPr>
        <p:sp>
          <p:nvSpPr>
            <p:cNvPr id="27" name="Freeform 27"/>
            <p:cNvSpPr/>
            <p:nvPr/>
          </p:nvSpPr>
          <p:spPr>
            <a:xfrm>
              <a:off x="0" y="0"/>
              <a:ext cx="2573374" cy="609600"/>
            </a:xfrm>
            <a:custGeom>
              <a:avLst/>
              <a:gdLst/>
              <a:ahLst/>
              <a:cxnLst/>
              <a:rect l="l" t="t" r="r" b="b"/>
              <a:pathLst>
                <a:path w="2573374" h="609600">
                  <a:moveTo>
                    <a:pt x="203200" y="0"/>
                  </a:moveTo>
                  <a:lnTo>
                    <a:pt x="2573374" y="0"/>
                  </a:lnTo>
                  <a:lnTo>
                    <a:pt x="2370174" y="609600"/>
                  </a:lnTo>
                  <a:lnTo>
                    <a:pt x="0" y="609600"/>
                  </a:lnTo>
                  <a:lnTo>
                    <a:pt x="203200" y="0"/>
                  </a:lnTo>
                  <a:close/>
                </a:path>
              </a:pathLst>
            </a:custGeom>
            <a:solidFill>
              <a:srgbClr val="03AF3D"/>
            </a:solidFill>
          </p:spPr>
          <p:txBody>
            <a:bodyPr/>
            <a:lstStyle/>
            <a:p>
              <a:endParaRPr lang="en-US"/>
            </a:p>
          </p:txBody>
        </p:sp>
        <p:sp>
          <p:nvSpPr>
            <p:cNvPr id="28" name="TextBox 28"/>
            <p:cNvSpPr txBox="1"/>
            <p:nvPr/>
          </p:nvSpPr>
          <p:spPr>
            <a:xfrm>
              <a:off x="101600" y="-38100"/>
              <a:ext cx="2370174" cy="6477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rot="7520051">
            <a:off x="-209689" y="9761253"/>
            <a:ext cx="2941352" cy="863184"/>
            <a:chOff x="0" y="0"/>
            <a:chExt cx="2077249" cy="609600"/>
          </a:xfrm>
        </p:grpSpPr>
        <p:sp>
          <p:nvSpPr>
            <p:cNvPr id="30" name="Freeform 30"/>
            <p:cNvSpPr/>
            <p:nvPr/>
          </p:nvSpPr>
          <p:spPr>
            <a:xfrm>
              <a:off x="0" y="0"/>
              <a:ext cx="2077249" cy="609600"/>
            </a:xfrm>
            <a:custGeom>
              <a:avLst/>
              <a:gdLst/>
              <a:ahLst/>
              <a:cxnLst/>
              <a:rect l="l" t="t" r="r" b="b"/>
              <a:pathLst>
                <a:path w="2077249" h="609600">
                  <a:moveTo>
                    <a:pt x="203200" y="0"/>
                  </a:moveTo>
                  <a:lnTo>
                    <a:pt x="2077249" y="0"/>
                  </a:lnTo>
                  <a:lnTo>
                    <a:pt x="1874049" y="609600"/>
                  </a:lnTo>
                  <a:lnTo>
                    <a:pt x="0" y="609600"/>
                  </a:lnTo>
                  <a:lnTo>
                    <a:pt x="203200" y="0"/>
                  </a:lnTo>
                  <a:close/>
                </a:path>
              </a:pathLst>
            </a:custGeom>
            <a:solidFill>
              <a:srgbClr val="008037"/>
            </a:solidFill>
          </p:spPr>
          <p:txBody>
            <a:bodyPr/>
            <a:lstStyle/>
            <a:p>
              <a:endParaRPr lang="en-US"/>
            </a:p>
          </p:txBody>
        </p:sp>
        <p:sp>
          <p:nvSpPr>
            <p:cNvPr id="31" name="TextBox 31"/>
            <p:cNvSpPr txBox="1"/>
            <p:nvPr/>
          </p:nvSpPr>
          <p:spPr>
            <a:xfrm>
              <a:off x="101600" y="-38100"/>
              <a:ext cx="1874049" cy="647700"/>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5175359" y="3520655"/>
            <a:ext cx="1164141" cy="1181324"/>
          </a:xfrm>
          <a:custGeom>
            <a:avLst/>
            <a:gdLst/>
            <a:ahLst/>
            <a:cxnLst/>
            <a:rect l="l" t="t" r="r" b="b"/>
            <a:pathLst>
              <a:path w="1164141" h="1181324">
                <a:moveTo>
                  <a:pt x="0" y="0"/>
                </a:moveTo>
                <a:lnTo>
                  <a:pt x="1164141" y="0"/>
                </a:lnTo>
                <a:lnTo>
                  <a:pt x="1164141" y="1181324"/>
                </a:lnTo>
                <a:lnTo>
                  <a:pt x="0" y="11813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3" name="Freeform 33"/>
          <p:cNvSpPr/>
          <p:nvPr/>
        </p:nvSpPr>
        <p:spPr>
          <a:xfrm>
            <a:off x="11990992" y="3464999"/>
            <a:ext cx="1075158" cy="1368836"/>
          </a:xfrm>
          <a:custGeom>
            <a:avLst/>
            <a:gdLst/>
            <a:ahLst/>
            <a:cxnLst/>
            <a:rect l="l" t="t" r="r" b="b"/>
            <a:pathLst>
              <a:path w="1075158" h="1368836">
                <a:moveTo>
                  <a:pt x="0" y="0"/>
                </a:moveTo>
                <a:lnTo>
                  <a:pt x="1075158" y="0"/>
                </a:lnTo>
                <a:lnTo>
                  <a:pt x="1075158" y="1368836"/>
                </a:lnTo>
                <a:lnTo>
                  <a:pt x="0" y="13688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4" name="Freeform 34"/>
          <p:cNvSpPr/>
          <p:nvPr/>
        </p:nvSpPr>
        <p:spPr>
          <a:xfrm>
            <a:off x="17099284" y="9101248"/>
            <a:ext cx="1171825" cy="1191959"/>
          </a:xfrm>
          <a:custGeom>
            <a:avLst/>
            <a:gdLst/>
            <a:ahLst/>
            <a:cxnLst/>
            <a:rect l="l" t="t" r="r" b="b"/>
            <a:pathLst>
              <a:path w="1171825" h="1191959">
                <a:moveTo>
                  <a:pt x="0" y="0"/>
                </a:moveTo>
                <a:lnTo>
                  <a:pt x="1171824" y="0"/>
                </a:lnTo>
                <a:lnTo>
                  <a:pt x="1171824" y="1191959"/>
                </a:lnTo>
                <a:lnTo>
                  <a:pt x="0" y="1191959"/>
                </a:lnTo>
                <a:lnTo>
                  <a:pt x="0" y="0"/>
                </a:lnTo>
                <a:close/>
              </a:path>
            </a:pathLst>
          </a:custGeom>
          <a:blipFill>
            <a:blip r:embed="rId6"/>
            <a:stretch>
              <a:fillRect/>
            </a:stretch>
          </a:blipFill>
        </p:spPr>
        <p:txBody>
          <a:bodyPr/>
          <a:lstStyle/>
          <a:p>
            <a:endParaRPr lang="en-US"/>
          </a:p>
        </p:txBody>
      </p:sp>
      <p:sp>
        <p:nvSpPr>
          <p:cNvPr id="35" name="Freeform 35"/>
          <p:cNvSpPr/>
          <p:nvPr/>
        </p:nvSpPr>
        <p:spPr>
          <a:xfrm>
            <a:off x="983983" y="3966872"/>
            <a:ext cx="1470215" cy="1470215"/>
          </a:xfrm>
          <a:custGeom>
            <a:avLst/>
            <a:gdLst/>
            <a:ahLst/>
            <a:cxnLst/>
            <a:rect l="l" t="t" r="r" b="b"/>
            <a:pathLst>
              <a:path w="1470215" h="1470215">
                <a:moveTo>
                  <a:pt x="0" y="0"/>
                </a:moveTo>
                <a:lnTo>
                  <a:pt x="1470215" y="0"/>
                </a:lnTo>
                <a:lnTo>
                  <a:pt x="1470215" y="1470215"/>
                </a:lnTo>
                <a:lnTo>
                  <a:pt x="0" y="14702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6" name="Freeform 36"/>
          <p:cNvSpPr/>
          <p:nvPr/>
        </p:nvSpPr>
        <p:spPr>
          <a:xfrm>
            <a:off x="1463142" y="6057222"/>
            <a:ext cx="1470215" cy="1470215"/>
          </a:xfrm>
          <a:custGeom>
            <a:avLst/>
            <a:gdLst/>
            <a:ahLst/>
            <a:cxnLst/>
            <a:rect l="l" t="t" r="r" b="b"/>
            <a:pathLst>
              <a:path w="1470215" h="1470215">
                <a:moveTo>
                  <a:pt x="0" y="0"/>
                </a:moveTo>
                <a:lnTo>
                  <a:pt x="1470215" y="0"/>
                </a:lnTo>
                <a:lnTo>
                  <a:pt x="1470215" y="1470215"/>
                </a:lnTo>
                <a:lnTo>
                  <a:pt x="0" y="14702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7" name="Freeform 37"/>
          <p:cNvSpPr/>
          <p:nvPr/>
        </p:nvSpPr>
        <p:spPr>
          <a:xfrm>
            <a:off x="2933357" y="7889387"/>
            <a:ext cx="1530880" cy="1530880"/>
          </a:xfrm>
          <a:custGeom>
            <a:avLst/>
            <a:gdLst/>
            <a:ahLst/>
            <a:cxnLst/>
            <a:rect l="l" t="t" r="r" b="b"/>
            <a:pathLst>
              <a:path w="1530880" h="1530880">
                <a:moveTo>
                  <a:pt x="0" y="0"/>
                </a:moveTo>
                <a:lnTo>
                  <a:pt x="1530880" y="0"/>
                </a:lnTo>
                <a:lnTo>
                  <a:pt x="1530880" y="1530880"/>
                </a:lnTo>
                <a:lnTo>
                  <a:pt x="0" y="153088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8" name="Freeform 38"/>
          <p:cNvSpPr/>
          <p:nvPr/>
        </p:nvSpPr>
        <p:spPr>
          <a:xfrm>
            <a:off x="9501874" y="4671647"/>
            <a:ext cx="1464205" cy="1464205"/>
          </a:xfrm>
          <a:custGeom>
            <a:avLst/>
            <a:gdLst/>
            <a:ahLst/>
            <a:cxnLst/>
            <a:rect l="l" t="t" r="r" b="b"/>
            <a:pathLst>
              <a:path w="1464205" h="1464205">
                <a:moveTo>
                  <a:pt x="0" y="0"/>
                </a:moveTo>
                <a:lnTo>
                  <a:pt x="1464205" y="0"/>
                </a:lnTo>
                <a:lnTo>
                  <a:pt x="1464205" y="1464205"/>
                </a:lnTo>
                <a:lnTo>
                  <a:pt x="0" y="146420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9" name="Freeform 39"/>
          <p:cNvSpPr/>
          <p:nvPr/>
        </p:nvSpPr>
        <p:spPr>
          <a:xfrm>
            <a:off x="10544175" y="6576984"/>
            <a:ext cx="1456930" cy="1456930"/>
          </a:xfrm>
          <a:custGeom>
            <a:avLst/>
            <a:gdLst/>
            <a:ahLst/>
            <a:cxnLst/>
            <a:rect l="l" t="t" r="r" b="b"/>
            <a:pathLst>
              <a:path w="1456930" h="1456930">
                <a:moveTo>
                  <a:pt x="0" y="0"/>
                </a:moveTo>
                <a:lnTo>
                  <a:pt x="1456930" y="0"/>
                </a:lnTo>
                <a:lnTo>
                  <a:pt x="1456930" y="1456930"/>
                </a:lnTo>
                <a:lnTo>
                  <a:pt x="0" y="1456930"/>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40" name="TextBox 40"/>
          <p:cNvSpPr txBox="1"/>
          <p:nvPr/>
        </p:nvSpPr>
        <p:spPr>
          <a:xfrm>
            <a:off x="1260987" y="526873"/>
            <a:ext cx="15998313" cy="1060885"/>
          </a:xfrm>
          <a:prstGeom prst="rect">
            <a:avLst/>
          </a:prstGeom>
        </p:spPr>
        <p:txBody>
          <a:bodyPr lIns="0" tIns="0" rIns="0" bIns="0" rtlCol="0" anchor="t">
            <a:spAutoFit/>
          </a:bodyPr>
          <a:lstStyle/>
          <a:p>
            <a:pPr algn="ctr">
              <a:lnSpc>
                <a:spcPts val="8201"/>
              </a:lnSpc>
              <a:spcBef>
                <a:spcPct val="0"/>
              </a:spcBef>
            </a:pPr>
            <a:r>
              <a:rPr lang="en-US" sz="5857">
                <a:solidFill>
                  <a:srgbClr val="005D28"/>
                </a:solidFill>
                <a:latin typeface="Poppins ExtraBold"/>
              </a:rPr>
              <a:t>Community-Led Preventative Model</a:t>
            </a:r>
          </a:p>
        </p:txBody>
      </p:sp>
      <p:sp>
        <p:nvSpPr>
          <p:cNvPr id="41" name="TextBox 41"/>
          <p:cNvSpPr txBox="1"/>
          <p:nvPr/>
        </p:nvSpPr>
        <p:spPr>
          <a:xfrm>
            <a:off x="2463634" y="2236947"/>
            <a:ext cx="13943130" cy="1408896"/>
          </a:xfrm>
          <a:prstGeom prst="rect">
            <a:avLst/>
          </a:prstGeom>
        </p:spPr>
        <p:txBody>
          <a:bodyPr lIns="0" tIns="0" rIns="0" bIns="0" rtlCol="0" anchor="t">
            <a:spAutoFit/>
          </a:bodyPr>
          <a:lstStyle/>
          <a:p>
            <a:pPr algn="ctr">
              <a:lnSpc>
                <a:spcPts val="3719"/>
              </a:lnSpc>
              <a:spcBef>
                <a:spcPct val="0"/>
              </a:spcBef>
            </a:pPr>
            <a:r>
              <a:rPr lang="en-US" sz="2656" dirty="0">
                <a:solidFill>
                  <a:srgbClr val="002E14"/>
                </a:solidFill>
                <a:latin typeface="Poppins Medium"/>
              </a:rPr>
              <a:t>The CLPM uses restorative practices to help rebuild community by focusing on ways harm can be reduced and repaired. The root cause of harm is examined, and relationships are built through the process of  circle keeping.</a:t>
            </a:r>
          </a:p>
        </p:txBody>
      </p:sp>
      <p:sp>
        <p:nvSpPr>
          <p:cNvPr id="42" name="TextBox 42"/>
          <p:cNvSpPr txBox="1"/>
          <p:nvPr/>
        </p:nvSpPr>
        <p:spPr>
          <a:xfrm>
            <a:off x="2585270" y="4044642"/>
            <a:ext cx="5604435" cy="465921"/>
          </a:xfrm>
          <a:prstGeom prst="rect">
            <a:avLst/>
          </a:prstGeom>
        </p:spPr>
        <p:txBody>
          <a:bodyPr lIns="0" tIns="0" rIns="0" bIns="0" rtlCol="0" anchor="t">
            <a:spAutoFit/>
          </a:bodyPr>
          <a:lstStyle/>
          <a:p>
            <a:pPr marL="0" lvl="0" indent="0" algn="l">
              <a:lnSpc>
                <a:spcPts val="3692"/>
              </a:lnSpc>
              <a:spcBef>
                <a:spcPct val="0"/>
              </a:spcBef>
            </a:pPr>
            <a:r>
              <a:rPr lang="en-US" sz="2637" u="none" strike="noStrike">
                <a:solidFill>
                  <a:srgbClr val="005D28"/>
                </a:solidFill>
                <a:latin typeface="Poppins ExtraBold"/>
              </a:rPr>
              <a:t>Identify harm in the community </a:t>
            </a:r>
          </a:p>
        </p:txBody>
      </p:sp>
      <p:sp>
        <p:nvSpPr>
          <p:cNvPr id="43" name="TextBox 43"/>
          <p:cNvSpPr txBox="1"/>
          <p:nvPr/>
        </p:nvSpPr>
        <p:spPr>
          <a:xfrm>
            <a:off x="3001877" y="5833045"/>
            <a:ext cx="6433323" cy="466409"/>
          </a:xfrm>
          <a:prstGeom prst="rect">
            <a:avLst/>
          </a:prstGeom>
        </p:spPr>
        <p:txBody>
          <a:bodyPr lIns="0" tIns="0" rIns="0" bIns="0" rtlCol="0" anchor="t">
            <a:spAutoFit/>
          </a:bodyPr>
          <a:lstStyle/>
          <a:p>
            <a:pPr marL="0" lvl="0" indent="0" algn="l">
              <a:lnSpc>
                <a:spcPts val="3692"/>
              </a:lnSpc>
              <a:spcBef>
                <a:spcPct val="0"/>
              </a:spcBef>
            </a:pPr>
            <a:r>
              <a:rPr lang="en-US" sz="2637" u="none" strike="noStrike">
                <a:solidFill>
                  <a:srgbClr val="005D28"/>
                </a:solidFill>
                <a:latin typeface="Poppins ExtraBold"/>
              </a:rPr>
              <a:t>Select and Train Engagement Team </a:t>
            </a:r>
          </a:p>
        </p:txBody>
      </p:sp>
      <p:sp>
        <p:nvSpPr>
          <p:cNvPr id="44" name="TextBox 44"/>
          <p:cNvSpPr txBox="1"/>
          <p:nvPr/>
        </p:nvSpPr>
        <p:spPr>
          <a:xfrm>
            <a:off x="4315755" y="7767372"/>
            <a:ext cx="6433323" cy="466409"/>
          </a:xfrm>
          <a:prstGeom prst="rect">
            <a:avLst/>
          </a:prstGeom>
        </p:spPr>
        <p:txBody>
          <a:bodyPr lIns="0" tIns="0" rIns="0" bIns="0" rtlCol="0" anchor="t">
            <a:spAutoFit/>
          </a:bodyPr>
          <a:lstStyle/>
          <a:p>
            <a:pPr marL="0" lvl="0" indent="0" algn="l">
              <a:lnSpc>
                <a:spcPts val="3692"/>
              </a:lnSpc>
              <a:spcBef>
                <a:spcPct val="0"/>
              </a:spcBef>
            </a:pPr>
            <a:r>
              <a:rPr lang="en-US" sz="2637" u="none" strike="noStrike">
                <a:solidFill>
                  <a:srgbClr val="005D28"/>
                </a:solidFill>
                <a:latin typeface="Poppins ExtraBold"/>
              </a:rPr>
              <a:t>Hold Community Building Circles </a:t>
            </a:r>
          </a:p>
        </p:txBody>
      </p:sp>
      <p:sp>
        <p:nvSpPr>
          <p:cNvPr id="45" name="TextBox 45"/>
          <p:cNvSpPr txBox="1"/>
          <p:nvPr/>
        </p:nvSpPr>
        <p:spPr>
          <a:xfrm>
            <a:off x="10966079" y="4443888"/>
            <a:ext cx="6433323" cy="466409"/>
          </a:xfrm>
          <a:prstGeom prst="rect">
            <a:avLst/>
          </a:prstGeom>
        </p:spPr>
        <p:txBody>
          <a:bodyPr lIns="0" tIns="0" rIns="0" bIns="0" rtlCol="0" anchor="t">
            <a:spAutoFit/>
          </a:bodyPr>
          <a:lstStyle/>
          <a:p>
            <a:pPr marL="0" lvl="0" indent="0" algn="l">
              <a:lnSpc>
                <a:spcPts val="3692"/>
              </a:lnSpc>
              <a:spcBef>
                <a:spcPct val="0"/>
              </a:spcBef>
            </a:pPr>
            <a:r>
              <a:rPr lang="en-US" sz="2637" u="none" strike="noStrike">
                <a:solidFill>
                  <a:srgbClr val="005D28"/>
                </a:solidFill>
                <a:latin typeface="Poppins ExtraBold"/>
              </a:rPr>
              <a:t>Create a Referral Pathway</a:t>
            </a:r>
          </a:p>
        </p:txBody>
      </p:sp>
      <p:sp>
        <p:nvSpPr>
          <p:cNvPr id="46" name="TextBox 46"/>
          <p:cNvSpPr txBox="1"/>
          <p:nvPr/>
        </p:nvSpPr>
        <p:spPr>
          <a:xfrm>
            <a:off x="12225930" y="6519339"/>
            <a:ext cx="6433323" cy="466409"/>
          </a:xfrm>
          <a:prstGeom prst="rect">
            <a:avLst/>
          </a:prstGeom>
        </p:spPr>
        <p:txBody>
          <a:bodyPr lIns="0" tIns="0" rIns="0" bIns="0" rtlCol="0" anchor="t">
            <a:spAutoFit/>
          </a:bodyPr>
          <a:lstStyle/>
          <a:p>
            <a:pPr marL="0" lvl="0" indent="0" algn="l">
              <a:lnSpc>
                <a:spcPts val="3692"/>
              </a:lnSpc>
              <a:spcBef>
                <a:spcPct val="0"/>
              </a:spcBef>
            </a:pPr>
            <a:r>
              <a:rPr lang="en-US" sz="2637" u="none" strike="noStrike">
                <a:solidFill>
                  <a:srgbClr val="005D28"/>
                </a:solidFill>
                <a:latin typeface="Poppins ExtraBold"/>
              </a:rPr>
              <a:t>Ecosystem of Care </a:t>
            </a:r>
          </a:p>
        </p:txBody>
      </p:sp>
      <p:sp>
        <p:nvSpPr>
          <p:cNvPr id="47" name="TextBox 47"/>
          <p:cNvSpPr txBox="1"/>
          <p:nvPr/>
        </p:nvSpPr>
        <p:spPr>
          <a:xfrm>
            <a:off x="2716656" y="4644829"/>
            <a:ext cx="5018016" cy="897166"/>
          </a:xfrm>
          <a:prstGeom prst="rect">
            <a:avLst/>
          </a:prstGeom>
        </p:spPr>
        <p:txBody>
          <a:bodyPr lIns="0" tIns="0" rIns="0" bIns="0" rtlCol="0" anchor="t">
            <a:spAutoFit/>
          </a:bodyPr>
          <a:lstStyle/>
          <a:p>
            <a:pPr marL="0" lvl="0" indent="0" algn="l">
              <a:lnSpc>
                <a:spcPts val="2344"/>
              </a:lnSpc>
              <a:spcBef>
                <a:spcPct val="0"/>
              </a:spcBef>
            </a:pPr>
            <a:r>
              <a:rPr lang="en-US" sz="1674" u="none" strike="noStrike">
                <a:solidFill>
                  <a:srgbClr val="002E14"/>
                </a:solidFill>
                <a:latin typeface="Poppins Medium"/>
              </a:rPr>
              <a:t>NRNRC will collect data and lead community circles to identify types of harms happening in our community.</a:t>
            </a:r>
          </a:p>
        </p:txBody>
      </p:sp>
      <p:sp>
        <p:nvSpPr>
          <p:cNvPr id="48" name="TextBox 48"/>
          <p:cNvSpPr txBox="1"/>
          <p:nvPr/>
        </p:nvSpPr>
        <p:spPr>
          <a:xfrm>
            <a:off x="3229714" y="6336087"/>
            <a:ext cx="5914286" cy="897166"/>
          </a:xfrm>
          <a:prstGeom prst="rect">
            <a:avLst/>
          </a:prstGeom>
        </p:spPr>
        <p:txBody>
          <a:bodyPr lIns="0" tIns="0" rIns="0" bIns="0" rtlCol="0" anchor="t">
            <a:spAutoFit/>
          </a:bodyPr>
          <a:lstStyle/>
          <a:p>
            <a:pPr marL="0" lvl="0" indent="0" algn="l">
              <a:lnSpc>
                <a:spcPts val="2344"/>
              </a:lnSpc>
              <a:spcBef>
                <a:spcPct val="0"/>
              </a:spcBef>
            </a:pPr>
            <a:r>
              <a:rPr lang="en-US" sz="1674">
                <a:solidFill>
                  <a:srgbClr val="002E14"/>
                </a:solidFill>
                <a:latin typeface="Poppins Medium"/>
              </a:rPr>
              <a:t>Our model trains returning citizens from DC in circle keeping practices. A CLPM requires that those closest to the problem drive the solution.</a:t>
            </a:r>
          </a:p>
        </p:txBody>
      </p:sp>
      <p:sp>
        <p:nvSpPr>
          <p:cNvPr id="49" name="TextBox 49"/>
          <p:cNvSpPr txBox="1"/>
          <p:nvPr/>
        </p:nvSpPr>
        <p:spPr>
          <a:xfrm>
            <a:off x="11232779" y="5011177"/>
            <a:ext cx="5600917" cy="897166"/>
          </a:xfrm>
          <a:prstGeom prst="rect">
            <a:avLst/>
          </a:prstGeom>
        </p:spPr>
        <p:txBody>
          <a:bodyPr lIns="0" tIns="0" rIns="0" bIns="0" rtlCol="0" anchor="t">
            <a:spAutoFit/>
          </a:bodyPr>
          <a:lstStyle/>
          <a:p>
            <a:pPr marL="0" lvl="0" indent="0" algn="l">
              <a:lnSpc>
                <a:spcPts val="2344"/>
              </a:lnSpc>
              <a:spcBef>
                <a:spcPct val="0"/>
              </a:spcBef>
            </a:pPr>
            <a:r>
              <a:rPr lang="en-US" sz="1674">
                <a:solidFill>
                  <a:srgbClr val="002E14"/>
                </a:solidFill>
                <a:latin typeface="Poppins Medium"/>
              </a:rPr>
              <a:t>NRNRC will partner with community stakeholders to develop ways that businesses and community members can reach out to the Engagement Team. </a:t>
            </a:r>
          </a:p>
        </p:txBody>
      </p:sp>
      <p:sp>
        <p:nvSpPr>
          <p:cNvPr id="50" name="TextBox 50"/>
          <p:cNvSpPr txBox="1"/>
          <p:nvPr/>
        </p:nvSpPr>
        <p:spPr>
          <a:xfrm>
            <a:off x="4683312" y="8271392"/>
            <a:ext cx="5186332" cy="1191349"/>
          </a:xfrm>
          <a:prstGeom prst="rect">
            <a:avLst/>
          </a:prstGeom>
        </p:spPr>
        <p:txBody>
          <a:bodyPr lIns="0" tIns="0" rIns="0" bIns="0" rtlCol="0" anchor="t">
            <a:spAutoFit/>
          </a:bodyPr>
          <a:lstStyle/>
          <a:p>
            <a:pPr marL="0" lvl="0" indent="0" algn="l">
              <a:lnSpc>
                <a:spcPts val="2344"/>
              </a:lnSpc>
              <a:spcBef>
                <a:spcPct val="0"/>
              </a:spcBef>
            </a:pPr>
            <a:r>
              <a:rPr lang="en-US" sz="1674">
                <a:solidFill>
                  <a:srgbClr val="002E14"/>
                </a:solidFill>
                <a:latin typeface="Poppins Medium"/>
              </a:rPr>
              <a:t>NRNRC brings community members together to discuss community needs and build trust and understanding about the CLPM, circle keeping, and alternative ways to heal from conflict.</a:t>
            </a:r>
          </a:p>
        </p:txBody>
      </p:sp>
      <p:sp>
        <p:nvSpPr>
          <p:cNvPr id="51" name="TextBox 51"/>
          <p:cNvSpPr txBox="1"/>
          <p:nvPr/>
        </p:nvSpPr>
        <p:spPr>
          <a:xfrm>
            <a:off x="12225930" y="7090034"/>
            <a:ext cx="5717935" cy="1779716"/>
          </a:xfrm>
          <a:prstGeom prst="rect">
            <a:avLst/>
          </a:prstGeom>
        </p:spPr>
        <p:txBody>
          <a:bodyPr lIns="0" tIns="0" rIns="0" bIns="0" rtlCol="0" anchor="t">
            <a:spAutoFit/>
          </a:bodyPr>
          <a:lstStyle/>
          <a:p>
            <a:pPr marL="0" lvl="0" indent="0" algn="l">
              <a:lnSpc>
                <a:spcPts val="2344"/>
              </a:lnSpc>
              <a:spcBef>
                <a:spcPct val="0"/>
              </a:spcBef>
            </a:pPr>
            <a:r>
              <a:rPr lang="en-US" sz="1674" dirty="0">
                <a:solidFill>
                  <a:srgbClr val="002E14"/>
                </a:solidFill>
                <a:latin typeface="Poppins Medium"/>
              </a:rPr>
              <a:t>Partners commit to pursuing progress at the rate of relationships, allowing time for the Engagement Team to establish trust in the community. The program develops collective understanding of the individual roles community members play in supporting a CLPM.</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994153" y="0"/>
            <a:ext cx="9774443" cy="11468347"/>
            <a:chOff x="0" y="0"/>
            <a:chExt cx="6595529" cy="7738529"/>
          </a:xfrm>
        </p:grpSpPr>
        <p:sp>
          <p:nvSpPr>
            <p:cNvPr id="3" name="Freeform 3"/>
            <p:cNvSpPr/>
            <p:nvPr/>
          </p:nvSpPr>
          <p:spPr>
            <a:xfrm>
              <a:off x="0" y="0"/>
              <a:ext cx="6595491" cy="7738491"/>
            </a:xfrm>
            <a:custGeom>
              <a:avLst/>
              <a:gdLst/>
              <a:ahLst/>
              <a:cxnLst/>
              <a:rect l="l" t="t" r="r" b="b"/>
              <a:pathLst>
                <a:path w="6595491" h="7738491">
                  <a:moveTo>
                    <a:pt x="0" y="0"/>
                  </a:moveTo>
                  <a:lnTo>
                    <a:pt x="0" y="7738491"/>
                  </a:lnTo>
                  <a:lnTo>
                    <a:pt x="6595491" y="7738491"/>
                  </a:lnTo>
                  <a:lnTo>
                    <a:pt x="5469509" y="3937000"/>
                  </a:lnTo>
                  <a:lnTo>
                    <a:pt x="6510910" y="3649091"/>
                  </a:lnTo>
                  <a:lnTo>
                    <a:pt x="5469509" y="0"/>
                  </a:lnTo>
                  <a:close/>
                </a:path>
              </a:pathLst>
            </a:custGeom>
            <a:solidFill>
              <a:srgbClr val="008037"/>
            </a:solidFill>
            <a:ln w="12700">
              <a:solidFill>
                <a:srgbClr val="000000"/>
              </a:solidFill>
            </a:ln>
          </p:spPr>
          <p:txBody>
            <a:bodyPr/>
            <a:lstStyle/>
            <a:p>
              <a:endParaRPr lang="en-US"/>
            </a:p>
          </p:txBody>
        </p:sp>
      </p:grpSp>
      <p:grpSp>
        <p:nvGrpSpPr>
          <p:cNvPr id="4" name="Group 4"/>
          <p:cNvGrpSpPr/>
          <p:nvPr/>
        </p:nvGrpSpPr>
        <p:grpSpPr>
          <a:xfrm>
            <a:off x="1669139" y="9028743"/>
            <a:ext cx="1216241" cy="1768158"/>
            <a:chOff x="0" y="0"/>
            <a:chExt cx="477887" cy="694747"/>
          </a:xfrm>
        </p:grpSpPr>
        <p:sp>
          <p:nvSpPr>
            <p:cNvPr id="5" name="Freeform 5"/>
            <p:cNvSpPr/>
            <p:nvPr/>
          </p:nvSpPr>
          <p:spPr>
            <a:xfrm>
              <a:off x="0" y="0"/>
              <a:ext cx="477887" cy="694747"/>
            </a:xfrm>
            <a:custGeom>
              <a:avLst/>
              <a:gdLst/>
              <a:ahLst/>
              <a:cxnLst/>
              <a:rect l="l" t="t" r="r" b="b"/>
              <a:pathLst>
                <a:path w="477887" h="694747">
                  <a:moveTo>
                    <a:pt x="274687" y="0"/>
                  </a:moveTo>
                  <a:lnTo>
                    <a:pt x="0" y="0"/>
                  </a:lnTo>
                  <a:lnTo>
                    <a:pt x="203200" y="694747"/>
                  </a:lnTo>
                  <a:lnTo>
                    <a:pt x="477887" y="694747"/>
                  </a:lnTo>
                  <a:lnTo>
                    <a:pt x="274687" y="0"/>
                  </a:lnTo>
                  <a:close/>
                </a:path>
              </a:pathLst>
            </a:custGeom>
            <a:solidFill>
              <a:srgbClr val="E6C858"/>
            </a:solidFill>
          </p:spPr>
          <p:txBody>
            <a:bodyPr/>
            <a:lstStyle/>
            <a:p>
              <a:endParaRPr lang="en-US"/>
            </a:p>
          </p:txBody>
        </p:sp>
        <p:sp>
          <p:nvSpPr>
            <p:cNvPr id="6" name="TextBox 6"/>
            <p:cNvSpPr txBox="1"/>
            <p:nvPr/>
          </p:nvSpPr>
          <p:spPr>
            <a:xfrm>
              <a:off x="101600" y="-38100"/>
              <a:ext cx="274687" cy="732847"/>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661656" y="0"/>
            <a:ext cx="1216241" cy="1768158"/>
            <a:chOff x="0" y="0"/>
            <a:chExt cx="477887" cy="694747"/>
          </a:xfrm>
        </p:grpSpPr>
        <p:sp>
          <p:nvSpPr>
            <p:cNvPr id="8" name="Freeform 8"/>
            <p:cNvSpPr/>
            <p:nvPr/>
          </p:nvSpPr>
          <p:spPr>
            <a:xfrm>
              <a:off x="0" y="0"/>
              <a:ext cx="477887" cy="694747"/>
            </a:xfrm>
            <a:custGeom>
              <a:avLst/>
              <a:gdLst/>
              <a:ahLst/>
              <a:cxnLst/>
              <a:rect l="l" t="t" r="r" b="b"/>
              <a:pathLst>
                <a:path w="477887" h="694747">
                  <a:moveTo>
                    <a:pt x="274687" y="0"/>
                  </a:moveTo>
                  <a:lnTo>
                    <a:pt x="0" y="0"/>
                  </a:lnTo>
                  <a:lnTo>
                    <a:pt x="203200" y="694747"/>
                  </a:lnTo>
                  <a:lnTo>
                    <a:pt x="477887" y="694747"/>
                  </a:lnTo>
                  <a:lnTo>
                    <a:pt x="274687" y="0"/>
                  </a:lnTo>
                  <a:close/>
                </a:path>
              </a:pathLst>
            </a:custGeom>
            <a:solidFill>
              <a:srgbClr val="E6C858"/>
            </a:solidFill>
          </p:spPr>
          <p:txBody>
            <a:bodyPr/>
            <a:lstStyle/>
            <a:p>
              <a:endParaRPr lang="en-US"/>
            </a:p>
          </p:txBody>
        </p:sp>
        <p:sp>
          <p:nvSpPr>
            <p:cNvPr id="9" name="TextBox 9"/>
            <p:cNvSpPr txBox="1"/>
            <p:nvPr/>
          </p:nvSpPr>
          <p:spPr>
            <a:xfrm>
              <a:off x="101600" y="-38100"/>
              <a:ext cx="274687" cy="732847"/>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10428355" y="2288397"/>
            <a:ext cx="2179057" cy="2469579"/>
            <a:chOff x="0" y="0"/>
            <a:chExt cx="698500" cy="791627"/>
          </a:xfrm>
        </p:grpSpPr>
        <p:sp>
          <p:nvSpPr>
            <p:cNvPr id="11" name="Freeform 11"/>
            <p:cNvSpPr/>
            <p:nvPr/>
          </p:nvSpPr>
          <p:spPr>
            <a:xfrm>
              <a:off x="0" y="1173"/>
              <a:ext cx="698500" cy="789282"/>
            </a:xfrm>
            <a:custGeom>
              <a:avLst/>
              <a:gdLst/>
              <a:ahLst/>
              <a:cxnLst/>
              <a:rect l="l" t="t" r="r" b="b"/>
              <a:pathLst>
                <a:path w="698500" h="789282">
                  <a:moveTo>
                    <a:pt x="354528" y="1898"/>
                  </a:moveTo>
                  <a:lnTo>
                    <a:pt x="693222" y="198956"/>
                  </a:lnTo>
                  <a:cubicBezTo>
                    <a:pt x="696490" y="200857"/>
                    <a:pt x="698500" y="204353"/>
                    <a:pt x="698500" y="208134"/>
                  </a:cubicBezTo>
                  <a:lnTo>
                    <a:pt x="698500" y="581148"/>
                  </a:lnTo>
                  <a:cubicBezTo>
                    <a:pt x="698500" y="584928"/>
                    <a:pt x="696490" y="588424"/>
                    <a:pt x="693222" y="590325"/>
                  </a:cubicBezTo>
                  <a:lnTo>
                    <a:pt x="354528" y="787383"/>
                  </a:lnTo>
                  <a:cubicBezTo>
                    <a:pt x="351265" y="789282"/>
                    <a:pt x="347235" y="789282"/>
                    <a:pt x="343972" y="787383"/>
                  </a:cubicBezTo>
                  <a:lnTo>
                    <a:pt x="5278" y="590325"/>
                  </a:lnTo>
                  <a:cubicBezTo>
                    <a:pt x="2010" y="588424"/>
                    <a:pt x="0" y="584928"/>
                    <a:pt x="0" y="581148"/>
                  </a:cubicBezTo>
                  <a:lnTo>
                    <a:pt x="0" y="208134"/>
                  </a:lnTo>
                  <a:cubicBezTo>
                    <a:pt x="0" y="204353"/>
                    <a:pt x="2010" y="200857"/>
                    <a:pt x="5278" y="198956"/>
                  </a:cubicBezTo>
                  <a:lnTo>
                    <a:pt x="343972" y="1898"/>
                  </a:lnTo>
                  <a:cubicBezTo>
                    <a:pt x="347235" y="0"/>
                    <a:pt x="351265" y="0"/>
                    <a:pt x="354528" y="1898"/>
                  </a:cubicBezTo>
                  <a:close/>
                </a:path>
              </a:pathLst>
            </a:custGeom>
            <a:solidFill>
              <a:srgbClr val="002E14"/>
            </a:solidFill>
            <a:ln w="285750" cap="sq">
              <a:solidFill>
                <a:srgbClr val="008037"/>
              </a:solidFill>
              <a:prstDash val="solid"/>
              <a:miter/>
            </a:ln>
          </p:spPr>
          <p:txBody>
            <a:bodyPr/>
            <a:lstStyle/>
            <a:p>
              <a:endParaRPr lang="en-US"/>
            </a:p>
          </p:txBody>
        </p:sp>
        <p:sp>
          <p:nvSpPr>
            <p:cNvPr id="12" name="TextBox 12"/>
            <p:cNvSpPr txBox="1"/>
            <p:nvPr/>
          </p:nvSpPr>
          <p:spPr>
            <a:xfrm>
              <a:off x="0" y="101600"/>
              <a:ext cx="698500" cy="550327"/>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3038932" y="2288397"/>
            <a:ext cx="2179057" cy="2469579"/>
            <a:chOff x="0" y="0"/>
            <a:chExt cx="698500" cy="791627"/>
          </a:xfrm>
        </p:grpSpPr>
        <p:sp>
          <p:nvSpPr>
            <p:cNvPr id="14" name="Freeform 14"/>
            <p:cNvSpPr/>
            <p:nvPr/>
          </p:nvSpPr>
          <p:spPr>
            <a:xfrm>
              <a:off x="0" y="1173"/>
              <a:ext cx="698500" cy="789282"/>
            </a:xfrm>
            <a:custGeom>
              <a:avLst/>
              <a:gdLst/>
              <a:ahLst/>
              <a:cxnLst/>
              <a:rect l="l" t="t" r="r" b="b"/>
              <a:pathLst>
                <a:path w="698500" h="789282">
                  <a:moveTo>
                    <a:pt x="354528" y="1898"/>
                  </a:moveTo>
                  <a:lnTo>
                    <a:pt x="693222" y="198956"/>
                  </a:lnTo>
                  <a:cubicBezTo>
                    <a:pt x="696490" y="200857"/>
                    <a:pt x="698500" y="204353"/>
                    <a:pt x="698500" y="208134"/>
                  </a:cubicBezTo>
                  <a:lnTo>
                    <a:pt x="698500" y="581148"/>
                  </a:lnTo>
                  <a:cubicBezTo>
                    <a:pt x="698500" y="584928"/>
                    <a:pt x="696490" y="588424"/>
                    <a:pt x="693222" y="590325"/>
                  </a:cubicBezTo>
                  <a:lnTo>
                    <a:pt x="354528" y="787383"/>
                  </a:lnTo>
                  <a:cubicBezTo>
                    <a:pt x="351265" y="789282"/>
                    <a:pt x="347235" y="789282"/>
                    <a:pt x="343972" y="787383"/>
                  </a:cubicBezTo>
                  <a:lnTo>
                    <a:pt x="5278" y="590325"/>
                  </a:lnTo>
                  <a:cubicBezTo>
                    <a:pt x="2010" y="588424"/>
                    <a:pt x="0" y="584928"/>
                    <a:pt x="0" y="581148"/>
                  </a:cubicBezTo>
                  <a:lnTo>
                    <a:pt x="0" y="208134"/>
                  </a:lnTo>
                  <a:cubicBezTo>
                    <a:pt x="0" y="204353"/>
                    <a:pt x="2010" y="200857"/>
                    <a:pt x="5278" y="198956"/>
                  </a:cubicBezTo>
                  <a:lnTo>
                    <a:pt x="343972" y="1898"/>
                  </a:lnTo>
                  <a:cubicBezTo>
                    <a:pt x="347235" y="0"/>
                    <a:pt x="351265" y="0"/>
                    <a:pt x="354528" y="1898"/>
                  </a:cubicBezTo>
                  <a:close/>
                </a:path>
              </a:pathLst>
            </a:custGeom>
            <a:solidFill>
              <a:srgbClr val="002E14"/>
            </a:solidFill>
            <a:ln w="285750" cap="sq">
              <a:solidFill>
                <a:srgbClr val="008037"/>
              </a:solidFill>
              <a:prstDash val="solid"/>
              <a:miter/>
            </a:ln>
          </p:spPr>
          <p:txBody>
            <a:bodyPr/>
            <a:lstStyle/>
            <a:p>
              <a:endParaRPr lang="en-US"/>
            </a:p>
          </p:txBody>
        </p:sp>
        <p:sp>
          <p:nvSpPr>
            <p:cNvPr id="15" name="TextBox 15"/>
            <p:cNvSpPr txBox="1"/>
            <p:nvPr/>
          </p:nvSpPr>
          <p:spPr>
            <a:xfrm>
              <a:off x="0" y="101600"/>
              <a:ext cx="698500" cy="550327"/>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3195090" y="6074950"/>
            <a:ext cx="2179057" cy="2469579"/>
            <a:chOff x="0" y="0"/>
            <a:chExt cx="698500" cy="791627"/>
          </a:xfrm>
        </p:grpSpPr>
        <p:sp>
          <p:nvSpPr>
            <p:cNvPr id="17" name="Freeform 17"/>
            <p:cNvSpPr/>
            <p:nvPr/>
          </p:nvSpPr>
          <p:spPr>
            <a:xfrm>
              <a:off x="0" y="1173"/>
              <a:ext cx="698500" cy="789282"/>
            </a:xfrm>
            <a:custGeom>
              <a:avLst/>
              <a:gdLst/>
              <a:ahLst/>
              <a:cxnLst/>
              <a:rect l="l" t="t" r="r" b="b"/>
              <a:pathLst>
                <a:path w="698500" h="789282">
                  <a:moveTo>
                    <a:pt x="354528" y="1898"/>
                  </a:moveTo>
                  <a:lnTo>
                    <a:pt x="693222" y="198956"/>
                  </a:lnTo>
                  <a:cubicBezTo>
                    <a:pt x="696490" y="200857"/>
                    <a:pt x="698500" y="204353"/>
                    <a:pt x="698500" y="208134"/>
                  </a:cubicBezTo>
                  <a:lnTo>
                    <a:pt x="698500" y="581148"/>
                  </a:lnTo>
                  <a:cubicBezTo>
                    <a:pt x="698500" y="584928"/>
                    <a:pt x="696490" y="588424"/>
                    <a:pt x="693222" y="590325"/>
                  </a:cubicBezTo>
                  <a:lnTo>
                    <a:pt x="354528" y="787383"/>
                  </a:lnTo>
                  <a:cubicBezTo>
                    <a:pt x="351265" y="789282"/>
                    <a:pt x="347235" y="789282"/>
                    <a:pt x="343972" y="787383"/>
                  </a:cubicBezTo>
                  <a:lnTo>
                    <a:pt x="5278" y="590325"/>
                  </a:lnTo>
                  <a:cubicBezTo>
                    <a:pt x="2010" y="588424"/>
                    <a:pt x="0" y="584928"/>
                    <a:pt x="0" y="581148"/>
                  </a:cubicBezTo>
                  <a:lnTo>
                    <a:pt x="0" y="208134"/>
                  </a:lnTo>
                  <a:cubicBezTo>
                    <a:pt x="0" y="204353"/>
                    <a:pt x="2010" y="200857"/>
                    <a:pt x="5278" y="198956"/>
                  </a:cubicBezTo>
                  <a:lnTo>
                    <a:pt x="343972" y="1898"/>
                  </a:lnTo>
                  <a:cubicBezTo>
                    <a:pt x="347235" y="0"/>
                    <a:pt x="351265" y="0"/>
                    <a:pt x="354528" y="1898"/>
                  </a:cubicBezTo>
                  <a:close/>
                </a:path>
              </a:pathLst>
            </a:custGeom>
            <a:solidFill>
              <a:srgbClr val="002E14"/>
            </a:solidFill>
            <a:ln w="285750" cap="sq">
              <a:solidFill>
                <a:srgbClr val="008037"/>
              </a:solidFill>
              <a:prstDash val="solid"/>
              <a:miter/>
            </a:ln>
          </p:spPr>
          <p:txBody>
            <a:bodyPr/>
            <a:lstStyle/>
            <a:p>
              <a:endParaRPr lang="en-US"/>
            </a:p>
          </p:txBody>
        </p:sp>
        <p:sp>
          <p:nvSpPr>
            <p:cNvPr id="18" name="TextBox 18"/>
            <p:cNvSpPr txBox="1"/>
            <p:nvPr/>
          </p:nvSpPr>
          <p:spPr>
            <a:xfrm>
              <a:off x="0" y="101600"/>
              <a:ext cx="698500" cy="550327"/>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10428355" y="6074950"/>
            <a:ext cx="2179057" cy="2469579"/>
            <a:chOff x="0" y="0"/>
            <a:chExt cx="698500" cy="791627"/>
          </a:xfrm>
        </p:grpSpPr>
        <p:sp>
          <p:nvSpPr>
            <p:cNvPr id="20" name="Freeform 20"/>
            <p:cNvSpPr/>
            <p:nvPr/>
          </p:nvSpPr>
          <p:spPr>
            <a:xfrm>
              <a:off x="0" y="1173"/>
              <a:ext cx="698500" cy="789282"/>
            </a:xfrm>
            <a:custGeom>
              <a:avLst/>
              <a:gdLst/>
              <a:ahLst/>
              <a:cxnLst/>
              <a:rect l="l" t="t" r="r" b="b"/>
              <a:pathLst>
                <a:path w="698500" h="789282">
                  <a:moveTo>
                    <a:pt x="354528" y="1898"/>
                  </a:moveTo>
                  <a:lnTo>
                    <a:pt x="693222" y="198956"/>
                  </a:lnTo>
                  <a:cubicBezTo>
                    <a:pt x="696490" y="200857"/>
                    <a:pt x="698500" y="204353"/>
                    <a:pt x="698500" y="208134"/>
                  </a:cubicBezTo>
                  <a:lnTo>
                    <a:pt x="698500" y="581148"/>
                  </a:lnTo>
                  <a:cubicBezTo>
                    <a:pt x="698500" y="584928"/>
                    <a:pt x="696490" y="588424"/>
                    <a:pt x="693222" y="590325"/>
                  </a:cubicBezTo>
                  <a:lnTo>
                    <a:pt x="354528" y="787383"/>
                  </a:lnTo>
                  <a:cubicBezTo>
                    <a:pt x="351265" y="789282"/>
                    <a:pt x="347235" y="789282"/>
                    <a:pt x="343972" y="787383"/>
                  </a:cubicBezTo>
                  <a:lnTo>
                    <a:pt x="5278" y="590325"/>
                  </a:lnTo>
                  <a:cubicBezTo>
                    <a:pt x="2010" y="588424"/>
                    <a:pt x="0" y="584928"/>
                    <a:pt x="0" y="581148"/>
                  </a:cubicBezTo>
                  <a:lnTo>
                    <a:pt x="0" y="208134"/>
                  </a:lnTo>
                  <a:cubicBezTo>
                    <a:pt x="0" y="204353"/>
                    <a:pt x="2010" y="200857"/>
                    <a:pt x="5278" y="198956"/>
                  </a:cubicBezTo>
                  <a:lnTo>
                    <a:pt x="343972" y="1898"/>
                  </a:lnTo>
                  <a:cubicBezTo>
                    <a:pt x="347235" y="0"/>
                    <a:pt x="351265" y="0"/>
                    <a:pt x="354528" y="1898"/>
                  </a:cubicBezTo>
                  <a:close/>
                </a:path>
              </a:pathLst>
            </a:custGeom>
            <a:solidFill>
              <a:srgbClr val="002E14"/>
            </a:solidFill>
            <a:ln w="285750" cap="sq">
              <a:solidFill>
                <a:srgbClr val="008037"/>
              </a:solidFill>
              <a:prstDash val="solid"/>
              <a:miter/>
            </a:ln>
          </p:spPr>
          <p:txBody>
            <a:bodyPr/>
            <a:lstStyle/>
            <a:p>
              <a:endParaRPr lang="en-US"/>
            </a:p>
          </p:txBody>
        </p:sp>
        <p:sp>
          <p:nvSpPr>
            <p:cNvPr id="21" name="TextBox 21"/>
            <p:cNvSpPr txBox="1"/>
            <p:nvPr/>
          </p:nvSpPr>
          <p:spPr>
            <a:xfrm>
              <a:off x="0" y="101600"/>
              <a:ext cx="698500" cy="550327"/>
            </a:xfrm>
            <a:prstGeom prst="rect">
              <a:avLst/>
            </a:prstGeom>
          </p:spPr>
          <p:txBody>
            <a:bodyPr lIns="50800" tIns="50800" rIns="50800" bIns="50800" rtlCol="0" anchor="ctr"/>
            <a:lstStyle/>
            <a:p>
              <a:pPr algn="ctr">
                <a:lnSpc>
                  <a:spcPts val="2659"/>
                </a:lnSpc>
              </a:pPr>
              <a:endParaRPr/>
            </a:p>
          </p:txBody>
        </p:sp>
      </p:grpSp>
      <p:sp>
        <p:nvSpPr>
          <p:cNvPr id="22" name="Freeform 22"/>
          <p:cNvSpPr/>
          <p:nvPr/>
        </p:nvSpPr>
        <p:spPr>
          <a:xfrm>
            <a:off x="17091928"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2"/>
            <a:stretch>
              <a:fillRect/>
            </a:stretch>
          </a:blipFill>
        </p:spPr>
        <p:txBody>
          <a:bodyPr/>
          <a:lstStyle/>
          <a:p>
            <a:endParaRPr lang="en-US"/>
          </a:p>
        </p:txBody>
      </p:sp>
      <p:sp>
        <p:nvSpPr>
          <p:cNvPr id="23" name="Freeform 23"/>
          <p:cNvSpPr/>
          <p:nvPr/>
        </p:nvSpPr>
        <p:spPr>
          <a:xfrm>
            <a:off x="3556216" y="2950942"/>
            <a:ext cx="1144489" cy="1144489"/>
          </a:xfrm>
          <a:custGeom>
            <a:avLst/>
            <a:gdLst/>
            <a:ahLst/>
            <a:cxnLst/>
            <a:rect l="l" t="t" r="r" b="b"/>
            <a:pathLst>
              <a:path w="1144489" h="1144489">
                <a:moveTo>
                  <a:pt x="0" y="0"/>
                </a:moveTo>
                <a:lnTo>
                  <a:pt x="1144489" y="0"/>
                </a:lnTo>
                <a:lnTo>
                  <a:pt x="1144489" y="1144489"/>
                </a:lnTo>
                <a:lnTo>
                  <a:pt x="0" y="114448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4" name="Freeform 24"/>
          <p:cNvSpPr/>
          <p:nvPr/>
        </p:nvSpPr>
        <p:spPr>
          <a:xfrm>
            <a:off x="10849453" y="3062731"/>
            <a:ext cx="1336862" cy="1009331"/>
          </a:xfrm>
          <a:custGeom>
            <a:avLst/>
            <a:gdLst/>
            <a:ahLst/>
            <a:cxnLst/>
            <a:rect l="l" t="t" r="r" b="b"/>
            <a:pathLst>
              <a:path w="1336862" h="1009331">
                <a:moveTo>
                  <a:pt x="0" y="0"/>
                </a:moveTo>
                <a:lnTo>
                  <a:pt x="1336862" y="0"/>
                </a:lnTo>
                <a:lnTo>
                  <a:pt x="1336862" y="1009331"/>
                </a:lnTo>
                <a:lnTo>
                  <a:pt x="0" y="100933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25" name="Freeform 25"/>
          <p:cNvSpPr/>
          <p:nvPr/>
        </p:nvSpPr>
        <p:spPr>
          <a:xfrm>
            <a:off x="3806219" y="6831340"/>
            <a:ext cx="956799" cy="956799"/>
          </a:xfrm>
          <a:custGeom>
            <a:avLst/>
            <a:gdLst/>
            <a:ahLst/>
            <a:cxnLst/>
            <a:rect l="l" t="t" r="r" b="b"/>
            <a:pathLst>
              <a:path w="956799" h="956799">
                <a:moveTo>
                  <a:pt x="0" y="0"/>
                </a:moveTo>
                <a:lnTo>
                  <a:pt x="956799" y="0"/>
                </a:lnTo>
                <a:lnTo>
                  <a:pt x="956799" y="956799"/>
                </a:lnTo>
                <a:lnTo>
                  <a:pt x="0" y="95679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6" name="Freeform 26"/>
          <p:cNvSpPr/>
          <p:nvPr/>
        </p:nvSpPr>
        <p:spPr>
          <a:xfrm>
            <a:off x="10994583" y="6831340"/>
            <a:ext cx="1046601" cy="1046601"/>
          </a:xfrm>
          <a:custGeom>
            <a:avLst/>
            <a:gdLst/>
            <a:ahLst/>
            <a:cxnLst/>
            <a:rect l="l" t="t" r="r" b="b"/>
            <a:pathLst>
              <a:path w="1046601" h="1046601">
                <a:moveTo>
                  <a:pt x="0" y="0"/>
                </a:moveTo>
                <a:lnTo>
                  <a:pt x="1046601" y="0"/>
                </a:lnTo>
                <a:lnTo>
                  <a:pt x="1046601" y="1046601"/>
                </a:lnTo>
                <a:lnTo>
                  <a:pt x="0" y="104660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7" name="TextBox 27"/>
          <p:cNvSpPr txBox="1"/>
          <p:nvPr/>
        </p:nvSpPr>
        <p:spPr>
          <a:xfrm>
            <a:off x="4700705" y="724411"/>
            <a:ext cx="11063596" cy="885825"/>
          </a:xfrm>
          <a:prstGeom prst="rect">
            <a:avLst/>
          </a:prstGeom>
        </p:spPr>
        <p:txBody>
          <a:bodyPr lIns="0" tIns="0" rIns="0" bIns="0" rtlCol="0" anchor="t">
            <a:spAutoFit/>
          </a:bodyPr>
          <a:lstStyle/>
          <a:p>
            <a:pPr algn="ctr">
              <a:lnSpc>
                <a:spcPts val="6664"/>
              </a:lnSpc>
            </a:pPr>
            <a:r>
              <a:rPr lang="en-US" sz="5553">
                <a:solidFill>
                  <a:srgbClr val="005D28"/>
                </a:solidFill>
                <a:latin typeface="Poppins ExtraBold"/>
              </a:rPr>
              <a:t>Peer Navigator</a:t>
            </a:r>
          </a:p>
        </p:txBody>
      </p:sp>
      <p:sp>
        <p:nvSpPr>
          <p:cNvPr id="28" name="TextBox 28"/>
          <p:cNvSpPr txBox="1"/>
          <p:nvPr/>
        </p:nvSpPr>
        <p:spPr>
          <a:xfrm>
            <a:off x="5668533" y="2694429"/>
            <a:ext cx="3953428" cy="1669735"/>
          </a:xfrm>
          <a:prstGeom prst="rect">
            <a:avLst/>
          </a:prstGeom>
        </p:spPr>
        <p:txBody>
          <a:bodyPr lIns="0" tIns="0" rIns="0" bIns="0" rtlCol="0" anchor="t">
            <a:spAutoFit/>
          </a:bodyPr>
          <a:lstStyle/>
          <a:p>
            <a:pPr>
              <a:lnSpc>
                <a:spcPts val="3325"/>
              </a:lnSpc>
              <a:spcBef>
                <a:spcPct val="0"/>
              </a:spcBef>
            </a:pPr>
            <a:r>
              <a:rPr lang="en-US" sz="2375">
                <a:solidFill>
                  <a:srgbClr val="000000"/>
                </a:solidFill>
                <a:latin typeface="Poppins Medium"/>
              </a:rPr>
              <a:t>Guidance and support is provided by a mentor who has successfully navigated reentry.</a:t>
            </a:r>
          </a:p>
        </p:txBody>
      </p:sp>
      <p:sp>
        <p:nvSpPr>
          <p:cNvPr id="29" name="TextBox 29"/>
          <p:cNvSpPr txBox="1"/>
          <p:nvPr/>
        </p:nvSpPr>
        <p:spPr>
          <a:xfrm>
            <a:off x="13055087" y="2694429"/>
            <a:ext cx="4388571" cy="1302876"/>
          </a:xfrm>
          <a:prstGeom prst="rect">
            <a:avLst/>
          </a:prstGeom>
        </p:spPr>
        <p:txBody>
          <a:bodyPr lIns="0" tIns="0" rIns="0" bIns="0" rtlCol="0" anchor="t">
            <a:spAutoFit/>
          </a:bodyPr>
          <a:lstStyle/>
          <a:p>
            <a:pPr>
              <a:lnSpc>
                <a:spcPts val="3456"/>
              </a:lnSpc>
              <a:spcBef>
                <a:spcPct val="0"/>
              </a:spcBef>
            </a:pPr>
            <a:r>
              <a:rPr lang="en-US" sz="2469">
                <a:solidFill>
                  <a:srgbClr val="000000"/>
                </a:solidFill>
                <a:latin typeface="Poppins Medium"/>
              </a:rPr>
              <a:t>Mentors serve as trusted navigators addressing the barriers of returning home. </a:t>
            </a:r>
          </a:p>
        </p:txBody>
      </p:sp>
      <p:sp>
        <p:nvSpPr>
          <p:cNvPr id="30" name="TextBox 30"/>
          <p:cNvSpPr txBox="1"/>
          <p:nvPr/>
        </p:nvSpPr>
        <p:spPr>
          <a:xfrm>
            <a:off x="5668533" y="6437660"/>
            <a:ext cx="4455022" cy="1677482"/>
          </a:xfrm>
          <a:prstGeom prst="rect">
            <a:avLst/>
          </a:prstGeom>
        </p:spPr>
        <p:txBody>
          <a:bodyPr lIns="0" tIns="0" rIns="0" bIns="0" rtlCol="0" anchor="t">
            <a:spAutoFit/>
          </a:bodyPr>
          <a:lstStyle/>
          <a:p>
            <a:pPr>
              <a:lnSpc>
                <a:spcPts val="3361"/>
              </a:lnSpc>
              <a:spcBef>
                <a:spcPct val="0"/>
              </a:spcBef>
            </a:pPr>
            <a:r>
              <a:rPr lang="en-US" sz="2401">
                <a:solidFill>
                  <a:srgbClr val="000000"/>
                </a:solidFill>
                <a:latin typeface="Poppins Medium"/>
              </a:rPr>
              <a:t>Promotes a healthy lifestyle of stability and helps returning citizens accomplish their goals.</a:t>
            </a:r>
          </a:p>
        </p:txBody>
      </p:sp>
      <p:sp>
        <p:nvSpPr>
          <p:cNvPr id="31" name="TextBox 31"/>
          <p:cNvSpPr txBox="1"/>
          <p:nvPr/>
        </p:nvSpPr>
        <p:spPr>
          <a:xfrm>
            <a:off x="12912212" y="6099982"/>
            <a:ext cx="4765628" cy="2352839"/>
          </a:xfrm>
          <a:prstGeom prst="rect">
            <a:avLst/>
          </a:prstGeom>
        </p:spPr>
        <p:txBody>
          <a:bodyPr lIns="0" tIns="0" rIns="0" bIns="0" rtlCol="0" anchor="t">
            <a:spAutoFit/>
          </a:bodyPr>
          <a:lstStyle/>
          <a:p>
            <a:pPr>
              <a:lnSpc>
                <a:spcPts val="3140"/>
              </a:lnSpc>
              <a:spcBef>
                <a:spcPct val="0"/>
              </a:spcBef>
            </a:pPr>
            <a:r>
              <a:rPr lang="en-US" sz="2243">
                <a:solidFill>
                  <a:srgbClr val="000000"/>
                </a:solidFill>
                <a:latin typeface="Poppins Medium"/>
              </a:rPr>
              <a:t>The returning citizen and mentor are required to connect for 2-4 hours per week over a 12-month period. A continuum of care is provided after the end of the formal mentorship.</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grpSp>
        <p:nvGrpSpPr>
          <p:cNvPr id="3" name="Group 3"/>
          <p:cNvGrpSpPr/>
          <p:nvPr/>
        </p:nvGrpSpPr>
        <p:grpSpPr>
          <a:xfrm>
            <a:off x="1028700" y="3023253"/>
            <a:ext cx="2827695" cy="2430051"/>
            <a:chOff x="0" y="0"/>
            <a:chExt cx="812800" cy="698500"/>
          </a:xfrm>
        </p:grpSpPr>
        <p:sp>
          <p:nvSpPr>
            <p:cNvPr id="4" name="Freeform 4"/>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8037"/>
            </a:solidFill>
          </p:spPr>
          <p:txBody>
            <a:bodyPr/>
            <a:lstStyle/>
            <a:p>
              <a:endParaRPr lang="en-US"/>
            </a:p>
          </p:txBody>
        </p:sp>
        <p:sp>
          <p:nvSpPr>
            <p:cNvPr id="5" name="TextBox 5"/>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4332691" y="5100394"/>
            <a:ext cx="2827695" cy="2430051"/>
            <a:chOff x="0" y="0"/>
            <a:chExt cx="812800" cy="698500"/>
          </a:xfrm>
        </p:grpSpPr>
        <p:sp>
          <p:nvSpPr>
            <p:cNvPr id="7" name="Freeform 7"/>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8037"/>
            </a:solidFill>
          </p:spPr>
          <p:txBody>
            <a:bodyPr/>
            <a:lstStyle/>
            <a:p>
              <a:endParaRPr lang="en-US"/>
            </a:p>
          </p:txBody>
        </p:sp>
        <p:sp>
          <p:nvSpPr>
            <p:cNvPr id="8" name="TextBox 8"/>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7636683" y="7112877"/>
            <a:ext cx="2827695" cy="2430051"/>
            <a:chOff x="0" y="0"/>
            <a:chExt cx="812800" cy="698500"/>
          </a:xfrm>
        </p:grpSpPr>
        <p:sp>
          <p:nvSpPr>
            <p:cNvPr id="10" name="Freeform 10"/>
            <p:cNvSpPr/>
            <p:nvPr/>
          </p:nvSpPr>
          <p:spPr>
            <a:xfrm>
              <a:off x="0" y="0"/>
              <a:ext cx="812800" cy="698500"/>
            </a:xfrm>
            <a:custGeom>
              <a:avLst/>
              <a:gdLst/>
              <a:ahLst/>
              <a:cxnLst/>
              <a:rect l="l" t="t" r="r" b="b"/>
              <a:pathLst>
                <a:path w="812800" h="698500">
                  <a:moveTo>
                    <a:pt x="812800" y="349250"/>
                  </a:moveTo>
                  <a:lnTo>
                    <a:pt x="609600" y="698500"/>
                  </a:lnTo>
                  <a:lnTo>
                    <a:pt x="203200" y="698500"/>
                  </a:lnTo>
                  <a:lnTo>
                    <a:pt x="0" y="349250"/>
                  </a:lnTo>
                  <a:lnTo>
                    <a:pt x="203200" y="0"/>
                  </a:lnTo>
                  <a:lnTo>
                    <a:pt x="609600" y="0"/>
                  </a:lnTo>
                  <a:lnTo>
                    <a:pt x="812800" y="349250"/>
                  </a:lnTo>
                  <a:close/>
                </a:path>
              </a:pathLst>
            </a:custGeom>
            <a:solidFill>
              <a:srgbClr val="008037"/>
            </a:solidFill>
          </p:spPr>
          <p:txBody>
            <a:bodyPr/>
            <a:lstStyle/>
            <a:p>
              <a:endParaRPr lang="en-US"/>
            </a:p>
          </p:txBody>
        </p:sp>
        <p:sp>
          <p:nvSpPr>
            <p:cNvPr id="11" name="TextBox 11"/>
            <p:cNvSpPr txBox="1"/>
            <p:nvPr/>
          </p:nvSpPr>
          <p:spPr>
            <a:xfrm>
              <a:off x="114300" y="-38100"/>
              <a:ext cx="584200" cy="736600"/>
            </a:xfrm>
            <a:prstGeom prst="rect">
              <a:avLst/>
            </a:prstGeom>
          </p:spPr>
          <p:txBody>
            <a:bodyPr lIns="50800" tIns="50800" rIns="50800" bIns="50800" rtlCol="0" anchor="ctr"/>
            <a:lstStyle/>
            <a:p>
              <a:pPr algn="ctr">
                <a:lnSpc>
                  <a:spcPts val="2659"/>
                </a:lnSpc>
              </a:pPr>
              <a:endParaRPr/>
            </a:p>
          </p:txBody>
        </p:sp>
      </p:grpSp>
      <p:sp>
        <p:nvSpPr>
          <p:cNvPr id="12" name="Freeform 12"/>
          <p:cNvSpPr/>
          <p:nvPr/>
        </p:nvSpPr>
        <p:spPr>
          <a:xfrm>
            <a:off x="8201229" y="7624362"/>
            <a:ext cx="1585030" cy="1515685"/>
          </a:xfrm>
          <a:custGeom>
            <a:avLst/>
            <a:gdLst/>
            <a:ahLst/>
            <a:cxnLst/>
            <a:rect l="l" t="t" r="r" b="b"/>
            <a:pathLst>
              <a:path w="1585030" h="1515685">
                <a:moveTo>
                  <a:pt x="0" y="0"/>
                </a:moveTo>
                <a:lnTo>
                  <a:pt x="1585030" y="0"/>
                </a:lnTo>
                <a:lnTo>
                  <a:pt x="1585030" y="1515684"/>
                </a:lnTo>
                <a:lnTo>
                  <a:pt x="0" y="151568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TextBox 13"/>
          <p:cNvSpPr txBox="1"/>
          <p:nvPr/>
        </p:nvSpPr>
        <p:spPr>
          <a:xfrm>
            <a:off x="10464378" y="6671156"/>
            <a:ext cx="7566839" cy="2871771"/>
          </a:xfrm>
          <a:prstGeom prst="rect">
            <a:avLst/>
          </a:prstGeom>
        </p:spPr>
        <p:txBody>
          <a:bodyPr lIns="0" tIns="0" rIns="0" bIns="0" rtlCol="0" anchor="t">
            <a:spAutoFit/>
          </a:bodyPr>
          <a:lstStyle/>
          <a:p>
            <a:pPr marL="0" lvl="0" indent="0" algn="l">
              <a:lnSpc>
                <a:spcPts val="4526"/>
              </a:lnSpc>
              <a:spcBef>
                <a:spcPct val="0"/>
              </a:spcBef>
            </a:pPr>
            <a:r>
              <a:rPr lang="en-US" sz="3232" u="none" strike="noStrike">
                <a:solidFill>
                  <a:srgbClr val="005D28"/>
                </a:solidFill>
                <a:latin typeface="Poppins ExtraBold"/>
              </a:rPr>
              <a:t>Participate in family team meetings to facilitate reunification efforts. This includes family group conferencing and family group decision making. </a:t>
            </a:r>
          </a:p>
        </p:txBody>
      </p:sp>
      <p:sp>
        <p:nvSpPr>
          <p:cNvPr id="14" name="Freeform 14"/>
          <p:cNvSpPr/>
          <p:nvPr/>
        </p:nvSpPr>
        <p:spPr>
          <a:xfrm>
            <a:off x="17116175" y="9031443"/>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5"/>
            <a:stretch>
              <a:fillRect/>
            </a:stretch>
          </a:blipFill>
        </p:spPr>
        <p:txBody>
          <a:bodyPr/>
          <a:lstStyle/>
          <a:p>
            <a:endParaRPr lang="en-US"/>
          </a:p>
        </p:txBody>
      </p:sp>
      <p:sp>
        <p:nvSpPr>
          <p:cNvPr id="15" name="Freeform 15"/>
          <p:cNvSpPr/>
          <p:nvPr/>
        </p:nvSpPr>
        <p:spPr>
          <a:xfrm>
            <a:off x="1662349" y="3499988"/>
            <a:ext cx="1560396" cy="1600406"/>
          </a:xfrm>
          <a:custGeom>
            <a:avLst/>
            <a:gdLst/>
            <a:ahLst/>
            <a:cxnLst/>
            <a:rect l="l" t="t" r="r" b="b"/>
            <a:pathLst>
              <a:path w="1560396" h="1600406">
                <a:moveTo>
                  <a:pt x="0" y="0"/>
                </a:moveTo>
                <a:lnTo>
                  <a:pt x="1560397" y="0"/>
                </a:lnTo>
                <a:lnTo>
                  <a:pt x="1560397" y="1600406"/>
                </a:lnTo>
                <a:lnTo>
                  <a:pt x="0" y="160040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6" name="Freeform 16"/>
          <p:cNvSpPr/>
          <p:nvPr/>
        </p:nvSpPr>
        <p:spPr>
          <a:xfrm>
            <a:off x="4928363" y="5500749"/>
            <a:ext cx="1636352" cy="1636352"/>
          </a:xfrm>
          <a:custGeom>
            <a:avLst/>
            <a:gdLst/>
            <a:ahLst/>
            <a:cxnLst/>
            <a:rect l="l" t="t" r="r" b="b"/>
            <a:pathLst>
              <a:path w="1636352" h="1636352">
                <a:moveTo>
                  <a:pt x="0" y="0"/>
                </a:moveTo>
                <a:lnTo>
                  <a:pt x="1636352" y="0"/>
                </a:lnTo>
                <a:lnTo>
                  <a:pt x="1636352" y="1636352"/>
                </a:lnTo>
                <a:lnTo>
                  <a:pt x="0" y="163635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7" name="TextBox 17"/>
          <p:cNvSpPr txBox="1"/>
          <p:nvPr/>
        </p:nvSpPr>
        <p:spPr>
          <a:xfrm>
            <a:off x="2890024" y="962025"/>
            <a:ext cx="12507953" cy="1009650"/>
          </a:xfrm>
          <a:prstGeom prst="rect">
            <a:avLst/>
          </a:prstGeom>
        </p:spPr>
        <p:txBody>
          <a:bodyPr lIns="0" tIns="0" rIns="0" bIns="0" rtlCol="0" anchor="t">
            <a:spAutoFit/>
          </a:bodyPr>
          <a:lstStyle/>
          <a:p>
            <a:pPr algn="ctr">
              <a:lnSpc>
                <a:spcPts val="7427"/>
              </a:lnSpc>
            </a:pPr>
            <a:r>
              <a:rPr lang="en-US" sz="6189">
                <a:solidFill>
                  <a:srgbClr val="005D28"/>
                </a:solidFill>
                <a:latin typeface="Poppins ExtraBold"/>
              </a:rPr>
              <a:t>Family Reunification</a:t>
            </a:r>
          </a:p>
        </p:txBody>
      </p:sp>
      <p:sp>
        <p:nvSpPr>
          <p:cNvPr id="18" name="TextBox 18"/>
          <p:cNvSpPr txBox="1"/>
          <p:nvPr/>
        </p:nvSpPr>
        <p:spPr>
          <a:xfrm>
            <a:off x="3856395" y="3035143"/>
            <a:ext cx="9066257" cy="1157224"/>
          </a:xfrm>
          <a:prstGeom prst="rect">
            <a:avLst/>
          </a:prstGeom>
        </p:spPr>
        <p:txBody>
          <a:bodyPr lIns="0" tIns="0" rIns="0" bIns="0" rtlCol="0" anchor="t">
            <a:spAutoFit/>
          </a:bodyPr>
          <a:lstStyle/>
          <a:p>
            <a:pPr>
              <a:lnSpc>
                <a:spcPts val="4526"/>
              </a:lnSpc>
              <a:spcBef>
                <a:spcPct val="0"/>
              </a:spcBef>
            </a:pPr>
            <a:r>
              <a:rPr lang="en-US" sz="3232">
                <a:solidFill>
                  <a:srgbClr val="005D28"/>
                </a:solidFill>
                <a:latin typeface="Poppins ExtraBold"/>
              </a:rPr>
              <a:t>Increasing the frequency of visits leading up to reunification.</a:t>
            </a:r>
          </a:p>
        </p:txBody>
      </p:sp>
      <p:sp>
        <p:nvSpPr>
          <p:cNvPr id="19" name="TextBox 19"/>
          <p:cNvSpPr txBox="1"/>
          <p:nvPr/>
        </p:nvSpPr>
        <p:spPr>
          <a:xfrm>
            <a:off x="7160386" y="4590829"/>
            <a:ext cx="7396068" cy="1724591"/>
          </a:xfrm>
          <a:prstGeom prst="rect">
            <a:avLst/>
          </a:prstGeom>
        </p:spPr>
        <p:txBody>
          <a:bodyPr lIns="0" tIns="0" rIns="0" bIns="0" rtlCol="0" anchor="t">
            <a:spAutoFit/>
          </a:bodyPr>
          <a:lstStyle/>
          <a:p>
            <a:pPr marL="0" lvl="0" indent="0" algn="l">
              <a:lnSpc>
                <a:spcPts val="4526"/>
              </a:lnSpc>
              <a:spcBef>
                <a:spcPct val="0"/>
              </a:spcBef>
            </a:pPr>
            <a:r>
              <a:rPr lang="en-US" sz="3232" u="none" strike="noStrike">
                <a:solidFill>
                  <a:srgbClr val="005D28"/>
                </a:solidFill>
                <a:latin typeface="Poppins ExtraBold"/>
              </a:rPr>
              <a:t>Early and diligent search for extended family members and use of kinship.</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rot="484507">
            <a:off x="2824652" y="5621043"/>
            <a:ext cx="1448363" cy="3579368"/>
            <a:chOff x="0" y="0"/>
            <a:chExt cx="328893" cy="812800"/>
          </a:xfrm>
        </p:grpSpPr>
        <p:sp>
          <p:nvSpPr>
            <p:cNvPr id="3" name="Freeform 3"/>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4" name="TextBox 4"/>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84507">
            <a:off x="736937" y="2811548"/>
            <a:ext cx="2065833" cy="5105333"/>
            <a:chOff x="0" y="0"/>
            <a:chExt cx="328893" cy="812800"/>
          </a:xfrm>
        </p:grpSpPr>
        <p:sp>
          <p:nvSpPr>
            <p:cNvPr id="6" name="Freeform 6"/>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7" name="TextBox 7"/>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3892392">
            <a:off x="-5944831" y="4676388"/>
            <a:ext cx="12670897" cy="4691232"/>
            <a:chOff x="0" y="0"/>
            <a:chExt cx="3517755" cy="1302402"/>
          </a:xfrm>
        </p:grpSpPr>
        <p:sp>
          <p:nvSpPr>
            <p:cNvPr id="9" name="Freeform 9"/>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10" name="TextBox 10"/>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2700000">
            <a:off x="-3130120" y="6556379"/>
            <a:ext cx="8667318" cy="2053179"/>
            <a:chOff x="0" y="0"/>
            <a:chExt cx="2573374" cy="609600"/>
          </a:xfrm>
        </p:grpSpPr>
        <p:sp>
          <p:nvSpPr>
            <p:cNvPr id="12" name="Freeform 12"/>
            <p:cNvSpPr/>
            <p:nvPr/>
          </p:nvSpPr>
          <p:spPr>
            <a:xfrm>
              <a:off x="0" y="0"/>
              <a:ext cx="2573374" cy="609600"/>
            </a:xfrm>
            <a:custGeom>
              <a:avLst/>
              <a:gdLst/>
              <a:ahLst/>
              <a:cxnLst/>
              <a:rect l="l" t="t" r="r" b="b"/>
              <a:pathLst>
                <a:path w="2573374" h="609600">
                  <a:moveTo>
                    <a:pt x="203200" y="0"/>
                  </a:moveTo>
                  <a:lnTo>
                    <a:pt x="2573374" y="0"/>
                  </a:lnTo>
                  <a:lnTo>
                    <a:pt x="2370174" y="609600"/>
                  </a:lnTo>
                  <a:lnTo>
                    <a:pt x="0" y="609600"/>
                  </a:lnTo>
                  <a:lnTo>
                    <a:pt x="203200" y="0"/>
                  </a:lnTo>
                  <a:close/>
                </a:path>
              </a:pathLst>
            </a:custGeom>
            <a:solidFill>
              <a:srgbClr val="03AF3D"/>
            </a:solidFill>
          </p:spPr>
          <p:txBody>
            <a:bodyPr/>
            <a:lstStyle/>
            <a:p>
              <a:endParaRPr lang="en-US"/>
            </a:p>
          </p:txBody>
        </p:sp>
        <p:sp>
          <p:nvSpPr>
            <p:cNvPr id="13" name="TextBox 13"/>
            <p:cNvSpPr txBox="1"/>
            <p:nvPr/>
          </p:nvSpPr>
          <p:spPr>
            <a:xfrm>
              <a:off x="101600" y="-38100"/>
              <a:ext cx="2370174"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2700000">
            <a:off x="-4124280" y="3248191"/>
            <a:ext cx="8185457" cy="2402146"/>
            <a:chOff x="0" y="0"/>
            <a:chExt cx="2077249" cy="609600"/>
          </a:xfrm>
        </p:grpSpPr>
        <p:sp>
          <p:nvSpPr>
            <p:cNvPr id="15" name="Freeform 15"/>
            <p:cNvSpPr/>
            <p:nvPr/>
          </p:nvSpPr>
          <p:spPr>
            <a:xfrm>
              <a:off x="0" y="0"/>
              <a:ext cx="2077249" cy="609600"/>
            </a:xfrm>
            <a:custGeom>
              <a:avLst/>
              <a:gdLst/>
              <a:ahLst/>
              <a:cxnLst/>
              <a:rect l="l" t="t" r="r" b="b"/>
              <a:pathLst>
                <a:path w="2077249" h="609600">
                  <a:moveTo>
                    <a:pt x="203200" y="0"/>
                  </a:moveTo>
                  <a:lnTo>
                    <a:pt x="2077249" y="0"/>
                  </a:lnTo>
                  <a:lnTo>
                    <a:pt x="1874049" y="609600"/>
                  </a:lnTo>
                  <a:lnTo>
                    <a:pt x="0" y="609600"/>
                  </a:lnTo>
                  <a:lnTo>
                    <a:pt x="203200" y="0"/>
                  </a:lnTo>
                  <a:close/>
                </a:path>
              </a:pathLst>
            </a:custGeom>
            <a:solidFill>
              <a:srgbClr val="008037"/>
            </a:solidFill>
          </p:spPr>
          <p:txBody>
            <a:bodyPr/>
            <a:lstStyle/>
            <a:p>
              <a:endParaRPr lang="en-US"/>
            </a:p>
          </p:txBody>
        </p:sp>
        <p:sp>
          <p:nvSpPr>
            <p:cNvPr id="16" name="TextBox 16"/>
            <p:cNvSpPr txBox="1"/>
            <p:nvPr/>
          </p:nvSpPr>
          <p:spPr>
            <a:xfrm>
              <a:off x="101600" y="-38100"/>
              <a:ext cx="1874049"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372660">
            <a:off x="14813755" y="5373291"/>
            <a:ext cx="1448363" cy="3579368"/>
            <a:chOff x="0" y="0"/>
            <a:chExt cx="328893" cy="812800"/>
          </a:xfrm>
        </p:grpSpPr>
        <p:sp>
          <p:nvSpPr>
            <p:cNvPr id="18" name="Freeform 18"/>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19" name="TextBox 19"/>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372660">
            <a:off x="15568645" y="2010897"/>
            <a:ext cx="2065833" cy="5105333"/>
            <a:chOff x="0" y="0"/>
            <a:chExt cx="328893" cy="812800"/>
          </a:xfrm>
        </p:grpSpPr>
        <p:sp>
          <p:nvSpPr>
            <p:cNvPr id="21" name="Freeform 21"/>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22" name="TextBox 22"/>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3997370">
            <a:off x="11626290" y="5065111"/>
            <a:ext cx="12670897" cy="4691232"/>
            <a:chOff x="0" y="0"/>
            <a:chExt cx="3517755" cy="1302402"/>
          </a:xfrm>
        </p:grpSpPr>
        <p:sp>
          <p:nvSpPr>
            <p:cNvPr id="24" name="Freeform 24"/>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25" name="TextBox 25"/>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rot="-1344660">
            <a:off x="15926511" y="4367133"/>
            <a:ext cx="4145333" cy="7681446"/>
            <a:chOff x="0" y="0"/>
            <a:chExt cx="406400" cy="753073"/>
          </a:xfrm>
        </p:grpSpPr>
        <p:sp>
          <p:nvSpPr>
            <p:cNvPr id="27" name="Freeform 27"/>
            <p:cNvSpPr/>
            <p:nvPr/>
          </p:nvSpPr>
          <p:spPr>
            <a:xfrm>
              <a:off x="0" y="0"/>
              <a:ext cx="406400" cy="753073"/>
            </a:xfrm>
            <a:custGeom>
              <a:avLst/>
              <a:gdLst/>
              <a:ahLst/>
              <a:cxnLst/>
              <a:rect l="l" t="t" r="r" b="b"/>
              <a:pathLst>
                <a:path w="406400" h="753073">
                  <a:moveTo>
                    <a:pt x="203200" y="0"/>
                  </a:moveTo>
                  <a:lnTo>
                    <a:pt x="0" y="0"/>
                  </a:lnTo>
                  <a:lnTo>
                    <a:pt x="203200" y="753073"/>
                  </a:lnTo>
                  <a:lnTo>
                    <a:pt x="406400" y="753073"/>
                  </a:lnTo>
                  <a:lnTo>
                    <a:pt x="203200" y="0"/>
                  </a:lnTo>
                  <a:close/>
                </a:path>
              </a:pathLst>
            </a:custGeom>
            <a:solidFill>
              <a:srgbClr val="03AF3D"/>
            </a:solidFill>
          </p:spPr>
          <p:txBody>
            <a:bodyPr/>
            <a:lstStyle/>
            <a:p>
              <a:endParaRPr lang="en-US"/>
            </a:p>
          </p:txBody>
        </p:sp>
        <p:sp>
          <p:nvSpPr>
            <p:cNvPr id="28" name="TextBox 28"/>
            <p:cNvSpPr txBox="1"/>
            <p:nvPr/>
          </p:nvSpPr>
          <p:spPr>
            <a:xfrm>
              <a:off x="101600" y="-38100"/>
              <a:ext cx="203200" cy="791173"/>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rot="-1344660">
            <a:off x="16715648" y="864455"/>
            <a:ext cx="4686635" cy="8447441"/>
            <a:chOff x="0" y="0"/>
            <a:chExt cx="417805" cy="753073"/>
          </a:xfrm>
        </p:grpSpPr>
        <p:sp>
          <p:nvSpPr>
            <p:cNvPr id="30" name="Freeform 30"/>
            <p:cNvSpPr/>
            <p:nvPr/>
          </p:nvSpPr>
          <p:spPr>
            <a:xfrm>
              <a:off x="0" y="0"/>
              <a:ext cx="417805" cy="753073"/>
            </a:xfrm>
            <a:custGeom>
              <a:avLst/>
              <a:gdLst/>
              <a:ahLst/>
              <a:cxnLst/>
              <a:rect l="l" t="t" r="r" b="b"/>
              <a:pathLst>
                <a:path w="417805" h="753073">
                  <a:moveTo>
                    <a:pt x="214605" y="0"/>
                  </a:moveTo>
                  <a:lnTo>
                    <a:pt x="0" y="0"/>
                  </a:lnTo>
                  <a:lnTo>
                    <a:pt x="203200" y="753073"/>
                  </a:lnTo>
                  <a:lnTo>
                    <a:pt x="417805" y="753073"/>
                  </a:lnTo>
                  <a:lnTo>
                    <a:pt x="214605" y="0"/>
                  </a:lnTo>
                  <a:close/>
                </a:path>
              </a:pathLst>
            </a:custGeom>
            <a:solidFill>
              <a:srgbClr val="008037"/>
            </a:solidFill>
          </p:spPr>
          <p:txBody>
            <a:bodyPr/>
            <a:lstStyle/>
            <a:p>
              <a:endParaRPr lang="en-US"/>
            </a:p>
          </p:txBody>
        </p:sp>
        <p:sp>
          <p:nvSpPr>
            <p:cNvPr id="31" name="TextBox 31"/>
            <p:cNvSpPr txBox="1"/>
            <p:nvPr/>
          </p:nvSpPr>
          <p:spPr>
            <a:xfrm>
              <a:off x="101600" y="-38100"/>
              <a:ext cx="214605" cy="791173"/>
            </a:xfrm>
            <a:prstGeom prst="rect">
              <a:avLst/>
            </a:prstGeom>
          </p:spPr>
          <p:txBody>
            <a:bodyPr lIns="50800" tIns="50800" rIns="50800" bIns="50800" rtlCol="0" anchor="ctr"/>
            <a:lstStyle/>
            <a:p>
              <a:pPr algn="ctr">
                <a:lnSpc>
                  <a:spcPts val="2659"/>
                </a:lnSpc>
              </a:pPr>
              <a:endParaRPr/>
            </a:p>
          </p:txBody>
        </p:sp>
      </p:grpSp>
      <p:sp>
        <p:nvSpPr>
          <p:cNvPr id="47" name="TextBox 47"/>
          <p:cNvSpPr txBox="1"/>
          <p:nvPr/>
        </p:nvSpPr>
        <p:spPr>
          <a:xfrm>
            <a:off x="4910004" y="140772"/>
            <a:ext cx="9751907" cy="948978"/>
          </a:xfrm>
          <a:prstGeom prst="rect">
            <a:avLst/>
          </a:prstGeom>
        </p:spPr>
        <p:txBody>
          <a:bodyPr wrap="square" lIns="0" tIns="0" rIns="0" bIns="0" rtlCol="0" anchor="t">
            <a:spAutoFit/>
          </a:bodyPr>
          <a:lstStyle/>
          <a:p>
            <a:pPr algn="ctr">
              <a:lnSpc>
                <a:spcPts val="7427"/>
              </a:lnSpc>
            </a:pPr>
            <a:r>
              <a:rPr lang="en-US" sz="6189" dirty="0">
                <a:solidFill>
                  <a:srgbClr val="005D28"/>
                </a:solidFill>
                <a:latin typeface="Poppins ExtraBold"/>
              </a:rPr>
              <a:t>Partners and Affiliates</a:t>
            </a:r>
          </a:p>
        </p:txBody>
      </p:sp>
      <p:sp>
        <p:nvSpPr>
          <p:cNvPr id="52" name="TextBox 52"/>
          <p:cNvSpPr txBox="1"/>
          <p:nvPr/>
        </p:nvSpPr>
        <p:spPr>
          <a:xfrm>
            <a:off x="4761543" y="1612007"/>
            <a:ext cx="5952826" cy="5909310"/>
          </a:xfrm>
          <a:prstGeom prst="rect">
            <a:avLst/>
          </a:prstGeom>
        </p:spPr>
        <p:txBody>
          <a:bodyPr wrap="square" lIns="0" tIns="0" rIns="0" bIns="0" rtlCol="0" anchor="t">
            <a:spAutoFit/>
          </a:bodyPr>
          <a:lstStyle/>
          <a:p>
            <a:pPr fontAlgn="base"/>
            <a:r>
              <a:rPr lang="en-US" dirty="0">
                <a:latin typeface="Arial" panose="020B0604020202020204" pitchFamily="34" charset="0"/>
                <a:cs typeface="Arial" panose="020B0604020202020204" pitchFamily="34" charset="0"/>
                <a:hlinkClick r:id="rId2"/>
              </a:rPr>
              <a:t>Public Welfare Foundation</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3"/>
              </a:rPr>
              <a:t>Circle of Justice Innovations (CJI)</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4"/>
              </a:rPr>
              <a:t>It Takes A Village Collaborative</a:t>
            </a:r>
            <a:endParaRPr lang="en-US" dirty="0">
              <a:latin typeface="Arial" panose="020B0604020202020204" pitchFamily="34" charset="0"/>
              <a:cs typeface="Arial" panose="020B0604020202020204" pitchFamily="34" charset="0"/>
            </a:endParaRPr>
          </a:p>
          <a:p>
            <a:pPr fontAlgn="base"/>
            <a:r>
              <a:rPr lang="en-US" dirty="0" err="1">
                <a:latin typeface="Arial" panose="020B0604020202020204" pitchFamily="34" charset="0"/>
                <a:cs typeface="Arial" panose="020B0604020202020204" pitchFamily="34" charset="0"/>
                <a:hlinkClick r:id="rId5"/>
              </a:rPr>
              <a:t>ServeDC</a:t>
            </a:r>
            <a:r>
              <a:rPr lang="en-US" dirty="0">
                <a:latin typeface="Arial" panose="020B0604020202020204" pitchFamily="34" charset="0"/>
                <a:cs typeface="Arial" panose="020B0604020202020204" pitchFamily="34" charset="0"/>
                <a:hlinkClick r:id="rId5"/>
              </a:rPr>
              <a:t> (CNCS AmeriCorps)</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6"/>
              </a:rPr>
              <a:t>Office of Victim Services and Justice Grants (OVSJG)</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7"/>
              </a:rPr>
              <a:t>Diverse City Fund</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8"/>
              </a:rPr>
              <a:t>Open Society Foundation</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9"/>
              </a:rPr>
              <a:t>Core DC</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10"/>
              </a:rPr>
              <a:t>Council for Court Excellence (CCE)</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11"/>
              </a:rPr>
              <a:t>Reentry Action Network (RAN)</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12"/>
              </a:rPr>
              <a:t>Voices for a Second Chance (VSC)</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13"/>
              </a:rPr>
              <a:t>ONE DC</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14"/>
              </a:rPr>
              <a:t>DC Jobs with Justice (DCJWJ)</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15"/>
              </a:rPr>
              <a:t>Public Defender Service (PDS)</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16"/>
              </a:rPr>
              <a:t>Washington Lawyers Committee</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17"/>
              </a:rPr>
              <a:t>England Family Foundation</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18"/>
              </a:rPr>
              <a:t>Washington Community Foundation</a:t>
            </a:r>
            <a:endParaRPr lang="en-US" dirty="0">
              <a:latin typeface="Arial" panose="020B0604020202020204" pitchFamily="34" charset="0"/>
              <a:cs typeface="Arial" panose="020B0604020202020204" pitchFamily="34" charset="0"/>
            </a:endParaRPr>
          </a:p>
          <a:p>
            <a:pPr fontAlgn="base"/>
            <a:r>
              <a:rPr lang="en-US" dirty="0">
                <a:latin typeface="Arial" panose="020B0604020202020204" pitchFamily="34" charset="0"/>
                <a:cs typeface="Arial" panose="020B0604020202020204" pitchFamily="34" charset="0"/>
                <a:hlinkClick r:id="rId19"/>
              </a:rPr>
              <a:t>Justice Policy Institute (JPI)</a:t>
            </a:r>
            <a:endParaRPr lang="en-US" dirty="0">
              <a:latin typeface="Arial" panose="020B0604020202020204" pitchFamily="34" charset="0"/>
              <a:cs typeface="Arial" panose="020B0604020202020204" pitchFamily="34" charset="0"/>
            </a:endParaRPr>
          </a:p>
          <a:p>
            <a:pPr algn="ctr" fontAlgn="base"/>
            <a:endParaRPr lang="en-US" sz="2000" dirty="0">
              <a:latin typeface="Arial" panose="020B0604020202020204" pitchFamily="34" charset="0"/>
              <a:cs typeface="Arial" panose="020B0604020202020204" pitchFamily="34" charset="0"/>
            </a:endParaRPr>
          </a:p>
          <a:p>
            <a:br>
              <a:rPr lang="en-US" sz="2000" dirty="0"/>
            </a:br>
            <a:endParaRPr lang="en-US" sz="2000" dirty="0">
              <a:solidFill>
                <a:srgbClr val="005D28"/>
              </a:solidFill>
              <a:latin typeface="Canva Sans"/>
            </a:endParaRPr>
          </a:p>
        </p:txBody>
      </p:sp>
      <p:sp>
        <p:nvSpPr>
          <p:cNvPr id="53" name="Freeform 53"/>
          <p:cNvSpPr/>
          <p:nvPr/>
        </p:nvSpPr>
        <p:spPr>
          <a:xfrm>
            <a:off x="17116175"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20"/>
            <a:stretch>
              <a:fillRect/>
            </a:stretch>
          </a:blipFill>
        </p:spPr>
        <p:txBody>
          <a:bodyPr/>
          <a:lstStyle/>
          <a:p>
            <a:endParaRPr lang="en-US"/>
          </a:p>
        </p:txBody>
      </p:sp>
      <p:sp>
        <p:nvSpPr>
          <p:cNvPr id="54" name="TextBox 52">
            <a:extLst>
              <a:ext uri="{FF2B5EF4-FFF2-40B4-BE49-F238E27FC236}">
                <a16:creationId xmlns:a16="http://schemas.microsoft.com/office/drawing/2014/main" id="{2B76AA4E-7ED4-FAEE-99D4-B60FF6DF0FCD}"/>
              </a:ext>
            </a:extLst>
          </p:cNvPr>
          <p:cNvSpPr txBox="1"/>
          <p:nvPr/>
        </p:nvSpPr>
        <p:spPr>
          <a:xfrm>
            <a:off x="10498668" y="1535183"/>
            <a:ext cx="5952826" cy="7540526"/>
          </a:xfrm>
          <a:prstGeom prst="rect">
            <a:avLst/>
          </a:prstGeom>
        </p:spPr>
        <p:txBody>
          <a:bodyPr wrap="square" lIns="0" tIns="0" rIns="0" bIns="0" rtlCol="0" anchor="t">
            <a:spAutoFit/>
          </a:bodyPr>
          <a:lstStyle/>
          <a:p>
            <a:pPr fontAlgn="base"/>
            <a:r>
              <a:rPr lang="en-US" dirty="0">
                <a:hlinkClick r:id="rId21"/>
              </a:rPr>
              <a:t>American Civil Liberties Union</a:t>
            </a:r>
            <a:endParaRPr lang="en-US" dirty="0"/>
          </a:p>
          <a:p>
            <a:pPr fontAlgn="base"/>
            <a:r>
              <a:rPr lang="en-US" dirty="0">
                <a:hlinkClick r:id="rId22"/>
              </a:rPr>
              <a:t>DC Reentry Task Force</a:t>
            </a:r>
            <a:endParaRPr lang="en-US" dirty="0"/>
          </a:p>
          <a:p>
            <a:pPr fontAlgn="base"/>
            <a:r>
              <a:rPr lang="en-US" dirty="0" err="1">
                <a:hlinkClick r:id="rId23"/>
              </a:rPr>
              <a:t>ReThink</a:t>
            </a:r>
            <a:r>
              <a:rPr lang="en-US" dirty="0">
                <a:hlinkClick r:id="rId23"/>
              </a:rPr>
              <a:t> Justice DC</a:t>
            </a:r>
            <a:endParaRPr lang="en-US" dirty="0"/>
          </a:p>
          <a:p>
            <a:pPr fontAlgn="base"/>
            <a:r>
              <a:rPr lang="en-US" dirty="0">
                <a:hlinkClick r:id="rId23"/>
              </a:rPr>
              <a:t>Reentry Council</a:t>
            </a:r>
            <a:endParaRPr lang="en-US" dirty="0"/>
          </a:p>
          <a:p>
            <a:pPr fontAlgn="base"/>
            <a:r>
              <a:rPr lang="en-US" dirty="0">
                <a:hlinkClick r:id="rId24"/>
              </a:rPr>
              <a:t>Reentry Steering Committee</a:t>
            </a:r>
            <a:endParaRPr lang="en-US" dirty="0"/>
          </a:p>
          <a:p>
            <a:pPr fontAlgn="base"/>
            <a:r>
              <a:rPr lang="en-US" dirty="0">
                <a:hlinkClick r:id="rId25"/>
              </a:rPr>
              <a:t>Council for Court Excellence</a:t>
            </a:r>
            <a:endParaRPr lang="en-US" dirty="0"/>
          </a:p>
          <a:p>
            <a:pPr fontAlgn="base"/>
            <a:r>
              <a:rPr lang="en-US" dirty="0">
                <a:hlinkClick r:id="rId26"/>
              </a:rPr>
              <a:t>Core DC</a:t>
            </a:r>
            <a:endParaRPr lang="en-US" dirty="0"/>
          </a:p>
          <a:p>
            <a:pPr fontAlgn="base"/>
            <a:r>
              <a:rPr lang="en-US" dirty="0">
                <a:hlinkClick r:id="rId27"/>
              </a:rPr>
              <a:t>Criminal Justice Coordinating Council</a:t>
            </a:r>
            <a:endParaRPr lang="en-US" dirty="0"/>
          </a:p>
          <a:p>
            <a:pPr fontAlgn="base"/>
            <a:r>
              <a:rPr lang="en-US" dirty="0">
                <a:hlinkClick r:id="rId28"/>
              </a:rPr>
              <a:t>Corrections Offender Supervision Agency</a:t>
            </a:r>
            <a:endParaRPr lang="en-US" dirty="0"/>
          </a:p>
          <a:p>
            <a:pPr fontAlgn="base"/>
            <a:r>
              <a:rPr lang="en-US" dirty="0">
                <a:hlinkClick r:id="rId29"/>
              </a:rPr>
              <a:t>Commission on Reentry</a:t>
            </a:r>
            <a:endParaRPr lang="en-US" dirty="0"/>
          </a:p>
          <a:p>
            <a:pPr fontAlgn="base"/>
            <a:r>
              <a:rPr lang="en-US" dirty="0">
                <a:hlinkClick r:id="rId30"/>
              </a:rPr>
              <a:t>Georgetown University Justice Initiative</a:t>
            </a:r>
            <a:endParaRPr lang="en-US" dirty="0"/>
          </a:p>
          <a:p>
            <a:pPr fontAlgn="base"/>
            <a:r>
              <a:rPr lang="en-US" dirty="0">
                <a:hlinkClick r:id="rId31"/>
              </a:rPr>
              <a:t>Open Society Foundation Justice Roundtable</a:t>
            </a:r>
            <a:endParaRPr lang="en-US" dirty="0"/>
          </a:p>
          <a:p>
            <a:pPr fontAlgn="base"/>
            <a:r>
              <a:rPr lang="en-US" dirty="0">
                <a:hlinkClick r:id="rId32"/>
              </a:rPr>
              <a:t>Corrections Information Council</a:t>
            </a:r>
            <a:endParaRPr lang="en-US" dirty="0"/>
          </a:p>
          <a:p>
            <a:pPr fontAlgn="base"/>
            <a:r>
              <a:rPr lang="en-US" dirty="0">
                <a:hlinkClick r:id="rId33"/>
              </a:rPr>
              <a:t>DC Justice Collaborative</a:t>
            </a:r>
            <a:endParaRPr lang="en-US" dirty="0"/>
          </a:p>
          <a:p>
            <a:pPr fontAlgn="base"/>
            <a:r>
              <a:rPr lang="en-US" dirty="0">
                <a:hlinkClick r:id="rId34"/>
              </a:rPr>
              <a:t>Housing Urban Development</a:t>
            </a:r>
            <a:endParaRPr lang="en-US" dirty="0"/>
          </a:p>
          <a:p>
            <a:pPr fontAlgn="base"/>
            <a:r>
              <a:rPr lang="en-US" dirty="0">
                <a:hlinkClick r:id="rId35"/>
              </a:rPr>
              <a:t>So Others May Eat</a:t>
            </a:r>
            <a:endParaRPr lang="en-US" dirty="0"/>
          </a:p>
          <a:p>
            <a:pPr fontAlgn="base"/>
            <a:r>
              <a:rPr lang="en-US" dirty="0">
                <a:hlinkClick r:id="rId23"/>
              </a:rPr>
              <a:t>Reunion</a:t>
            </a:r>
            <a:endParaRPr lang="en-US" dirty="0"/>
          </a:p>
          <a:p>
            <a:pPr fontAlgn="base"/>
            <a:r>
              <a:rPr lang="en-US" dirty="0">
                <a:hlinkClick r:id="rId36"/>
              </a:rPr>
              <a:t>DC Recovery Community Alliance</a:t>
            </a:r>
            <a:endParaRPr lang="en-US" dirty="0"/>
          </a:p>
          <a:p>
            <a:pPr fontAlgn="base"/>
            <a:r>
              <a:rPr lang="en-US" dirty="0">
                <a:hlinkClick r:id="rId37"/>
              </a:rPr>
              <a:t>Women Involved in Reentry Efforts (W.I.R,E.)</a:t>
            </a:r>
            <a:endParaRPr lang="en-US" dirty="0"/>
          </a:p>
          <a:p>
            <a:pPr fontAlgn="base"/>
            <a:r>
              <a:rPr lang="en-US" dirty="0">
                <a:hlinkClick r:id="rId38"/>
              </a:rPr>
              <a:t>MBI Health Services</a:t>
            </a:r>
            <a:endParaRPr lang="en-US" dirty="0"/>
          </a:p>
          <a:p>
            <a:pPr fontAlgn="base"/>
            <a:r>
              <a:rPr lang="en-US" dirty="0">
                <a:hlinkClick r:id="rId39"/>
              </a:rPr>
              <a:t>Washington Interfaith Network (WIN)</a:t>
            </a:r>
            <a:endParaRPr lang="en-US" dirty="0"/>
          </a:p>
          <a:p>
            <a:pPr fontAlgn="base"/>
            <a:r>
              <a:rPr lang="en-US" dirty="0">
                <a:hlinkClick r:id="rId28"/>
              </a:rPr>
              <a:t>Mayors Office On Returning Citizens Affairs</a:t>
            </a:r>
            <a:endParaRPr lang="en-US" dirty="0"/>
          </a:p>
          <a:p>
            <a:pPr fontAlgn="base"/>
            <a:r>
              <a:rPr lang="en-US" dirty="0">
                <a:hlinkClick r:id="rId40"/>
              </a:rPr>
              <a:t>Department of Correction</a:t>
            </a:r>
            <a:endParaRPr lang="en-US" dirty="0"/>
          </a:p>
          <a:p>
            <a:pPr fontAlgn="base"/>
            <a:r>
              <a:rPr lang="en-US" dirty="0">
                <a:hlinkClick r:id="rId23"/>
              </a:rPr>
              <a:t>Portal of Entry</a:t>
            </a:r>
            <a:endParaRPr lang="en-US" dirty="0"/>
          </a:p>
          <a:p>
            <a:br>
              <a:rPr lang="en-US" sz="2000" dirty="0"/>
            </a:br>
            <a:endParaRPr lang="en-US" sz="2000" dirty="0">
              <a:solidFill>
                <a:srgbClr val="005D28"/>
              </a:solidFill>
              <a:latin typeface="Canva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0" y="7594237"/>
            <a:ext cx="8319977" cy="2692763"/>
            <a:chOff x="0" y="0"/>
            <a:chExt cx="11093303" cy="4025874"/>
          </a:xfrm>
        </p:grpSpPr>
        <p:pic>
          <p:nvPicPr>
            <p:cNvPr id="3" name="Picture 3"/>
            <p:cNvPicPr>
              <a:picLocks noChangeAspect="1"/>
            </p:cNvPicPr>
            <p:nvPr/>
          </p:nvPicPr>
          <p:blipFill>
            <a:blip r:embed="rId2"/>
            <a:srcRect t="20542" b="31069"/>
            <a:stretch>
              <a:fillRect/>
            </a:stretch>
          </p:blipFill>
          <p:spPr>
            <a:xfrm>
              <a:off x="0" y="0"/>
              <a:ext cx="11093303" cy="4025874"/>
            </a:xfrm>
            <a:prstGeom prst="rect">
              <a:avLst/>
            </a:prstGeom>
          </p:spPr>
        </p:pic>
      </p:grpSp>
      <p:grpSp>
        <p:nvGrpSpPr>
          <p:cNvPr id="4" name="Group 4"/>
          <p:cNvGrpSpPr/>
          <p:nvPr/>
        </p:nvGrpSpPr>
        <p:grpSpPr>
          <a:xfrm>
            <a:off x="8263212" y="7864324"/>
            <a:ext cx="10389942" cy="2384615"/>
            <a:chOff x="0" y="0"/>
            <a:chExt cx="2736446" cy="795234"/>
          </a:xfrm>
        </p:grpSpPr>
        <p:sp>
          <p:nvSpPr>
            <p:cNvPr id="5" name="Freeform 5"/>
            <p:cNvSpPr/>
            <p:nvPr/>
          </p:nvSpPr>
          <p:spPr>
            <a:xfrm>
              <a:off x="0" y="0"/>
              <a:ext cx="2736446" cy="795234"/>
            </a:xfrm>
            <a:custGeom>
              <a:avLst/>
              <a:gdLst/>
              <a:ahLst/>
              <a:cxnLst/>
              <a:rect l="l" t="t" r="r" b="b"/>
              <a:pathLst>
                <a:path w="2736446" h="795234">
                  <a:moveTo>
                    <a:pt x="0" y="0"/>
                  </a:moveTo>
                  <a:lnTo>
                    <a:pt x="2736446" y="0"/>
                  </a:lnTo>
                  <a:lnTo>
                    <a:pt x="2736446" y="795234"/>
                  </a:lnTo>
                  <a:lnTo>
                    <a:pt x="0" y="795234"/>
                  </a:lnTo>
                  <a:close/>
                </a:path>
              </a:pathLst>
            </a:custGeom>
            <a:solidFill>
              <a:srgbClr val="002E14"/>
            </a:solidFill>
          </p:spPr>
          <p:txBody>
            <a:bodyPr/>
            <a:lstStyle/>
            <a:p>
              <a:endParaRPr lang="en-US"/>
            </a:p>
          </p:txBody>
        </p:sp>
        <p:sp>
          <p:nvSpPr>
            <p:cNvPr id="6" name="TextBox 6"/>
            <p:cNvSpPr txBox="1"/>
            <p:nvPr/>
          </p:nvSpPr>
          <p:spPr>
            <a:xfrm>
              <a:off x="0" y="-38100"/>
              <a:ext cx="2736446" cy="833334"/>
            </a:xfrm>
            <a:prstGeom prst="rect">
              <a:avLst/>
            </a:prstGeom>
          </p:spPr>
          <p:txBody>
            <a:bodyPr lIns="50800" tIns="50800" rIns="50800" bIns="50800" rtlCol="0" anchor="ctr"/>
            <a:lstStyle/>
            <a:p>
              <a:pPr algn="ctr">
                <a:lnSpc>
                  <a:spcPts val="2659"/>
                </a:lnSpc>
              </a:pPr>
              <a:endParaRPr/>
            </a:p>
          </p:txBody>
        </p:sp>
      </p:grpSp>
      <p:sp>
        <p:nvSpPr>
          <p:cNvPr id="7" name="Freeform 7"/>
          <p:cNvSpPr/>
          <p:nvPr/>
        </p:nvSpPr>
        <p:spPr>
          <a:xfrm>
            <a:off x="16050989" y="8051115"/>
            <a:ext cx="2042488" cy="2077582"/>
          </a:xfrm>
          <a:custGeom>
            <a:avLst/>
            <a:gdLst/>
            <a:ahLst/>
            <a:cxnLst/>
            <a:rect l="l" t="t" r="r" b="b"/>
            <a:pathLst>
              <a:path w="2042488" h="2077582">
                <a:moveTo>
                  <a:pt x="0" y="0"/>
                </a:moveTo>
                <a:lnTo>
                  <a:pt x="2042488" y="0"/>
                </a:lnTo>
                <a:lnTo>
                  <a:pt x="2042488" y="2077582"/>
                </a:lnTo>
                <a:lnTo>
                  <a:pt x="0" y="2077582"/>
                </a:lnTo>
                <a:lnTo>
                  <a:pt x="0" y="0"/>
                </a:lnTo>
                <a:close/>
              </a:path>
            </a:pathLst>
          </a:custGeom>
          <a:blipFill>
            <a:blip r:embed="rId3"/>
            <a:stretch>
              <a:fillRect/>
            </a:stretch>
          </a:blipFill>
        </p:spPr>
        <p:txBody>
          <a:bodyPr/>
          <a:lstStyle/>
          <a:p>
            <a:endParaRPr lang="en-US"/>
          </a:p>
        </p:txBody>
      </p:sp>
      <p:sp>
        <p:nvSpPr>
          <p:cNvPr id="8" name="TextBox 8"/>
          <p:cNvSpPr txBox="1"/>
          <p:nvPr/>
        </p:nvSpPr>
        <p:spPr>
          <a:xfrm>
            <a:off x="1903400" y="3544443"/>
            <a:ext cx="6719493" cy="907052"/>
          </a:xfrm>
          <a:prstGeom prst="rect">
            <a:avLst/>
          </a:prstGeom>
        </p:spPr>
        <p:txBody>
          <a:bodyPr wrap="square" lIns="0" tIns="0" rIns="0" bIns="0" rtlCol="0" anchor="t">
            <a:spAutoFit/>
          </a:bodyPr>
          <a:lstStyle/>
          <a:p>
            <a:pPr algn="ctr">
              <a:lnSpc>
                <a:spcPts val="3555"/>
              </a:lnSpc>
            </a:pPr>
            <a:r>
              <a:rPr lang="en-US" sz="2539" dirty="0">
                <a:solidFill>
                  <a:srgbClr val="000000"/>
                </a:solidFill>
                <a:latin typeface="Poppins Medium"/>
              </a:rPr>
              <a:t>Jarnese Harris, Executive Assistant</a:t>
            </a:r>
          </a:p>
          <a:p>
            <a:pPr algn="ctr">
              <a:lnSpc>
                <a:spcPts val="3555"/>
              </a:lnSpc>
              <a:spcBef>
                <a:spcPct val="0"/>
              </a:spcBef>
            </a:pPr>
            <a:r>
              <a:rPr lang="en-US" sz="2539" dirty="0">
                <a:solidFill>
                  <a:srgbClr val="000000"/>
                </a:solidFill>
                <a:latin typeface="Poppins Medium"/>
              </a:rPr>
              <a:t>jharris@thereentrynetwork.org</a:t>
            </a:r>
          </a:p>
        </p:txBody>
      </p:sp>
      <p:sp>
        <p:nvSpPr>
          <p:cNvPr id="9" name="TextBox 9"/>
          <p:cNvSpPr txBox="1"/>
          <p:nvPr/>
        </p:nvSpPr>
        <p:spPr>
          <a:xfrm>
            <a:off x="1903400" y="704910"/>
            <a:ext cx="12833154" cy="1009650"/>
          </a:xfrm>
          <a:prstGeom prst="rect">
            <a:avLst/>
          </a:prstGeom>
        </p:spPr>
        <p:txBody>
          <a:bodyPr lIns="0" tIns="0" rIns="0" bIns="0" rtlCol="0" anchor="t">
            <a:spAutoFit/>
          </a:bodyPr>
          <a:lstStyle/>
          <a:p>
            <a:pPr algn="ctr">
              <a:lnSpc>
                <a:spcPts val="7427"/>
              </a:lnSpc>
            </a:pPr>
            <a:r>
              <a:rPr lang="en-US" sz="6189">
                <a:solidFill>
                  <a:srgbClr val="005D28"/>
                </a:solidFill>
                <a:latin typeface="Poppins ExtraBold"/>
              </a:rPr>
              <a:t>Contacts</a:t>
            </a:r>
          </a:p>
        </p:txBody>
      </p:sp>
      <p:sp>
        <p:nvSpPr>
          <p:cNvPr id="11" name="TextBox 11"/>
          <p:cNvSpPr txBox="1"/>
          <p:nvPr/>
        </p:nvSpPr>
        <p:spPr>
          <a:xfrm>
            <a:off x="2292987" y="2384615"/>
            <a:ext cx="6026990" cy="899092"/>
          </a:xfrm>
          <a:prstGeom prst="rect">
            <a:avLst/>
          </a:prstGeom>
        </p:spPr>
        <p:txBody>
          <a:bodyPr wrap="square" lIns="0" tIns="0" rIns="0" bIns="0" rtlCol="0" anchor="t">
            <a:spAutoFit/>
          </a:bodyPr>
          <a:lstStyle/>
          <a:p>
            <a:pPr algn="ctr">
              <a:lnSpc>
                <a:spcPts val="3555"/>
              </a:lnSpc>
              <a:spcBef>
                <a:spcPct val="0"/>
              </a:spcBef>
            </a:pPr>
            <a:r>
              <a:rPr lang="en-US" sz="2539" dirty="0">
                <a:solidFill>
                  <a:srgbClr val="000000"/>
                </a:solidFill>
                <a:latin typeface="Poppins Medium"/>
              </a:rPr>
              <a:t>Courtney Stewart, Chairman/CEO cstewart@thereentrynetwork.org</a:t>
            </a:r>
          </a:p>
        </p:txBody>
      </p:sp>
      <p:sp>
        <p:nvSpPr>
          <p:cNvPr id="12" name="TextBox 12"/>
          <p:cNvSpPr txBox="1"/>
          <p:nvPr/>
        </p:nvSpPr>
        <p:spPr>
          <a:xfrm>
            <a:off x="9528106" y="2384615"/>
            <a:ext cx="6654742" cy="899092"/>
          </a:xfrm>
          <a:prstGeom prst="rect">
            <a:avLst/>
          </a:prstGeom>
        </p:spPr>
        <p:txBody>
          <a:bodyPr wrap="square" lIns="0" tIns="0" rIns="0" bIns="0" rtlCol="0" anchor="t">
            <a:spAutoFit/>
          </a:bodyPr>
          <a:lstStyle/>
          <a:p>
            <a:pPr algn="ctr">
              <a:lnSpc>
                <a:spcPts val="3555"/>
              </a:lnSpc>
              <a:spcBef>
                <a:spcPct val="0"/>
              </a:spcBef>
            </a:pPr>
            <a:r>
              <a:rPr lang="en-US" sz="2539" dirty="0">
                <a:solidFill>
                  <a:srgbClr val="000000"/>
                </a:solidFill>
                <a:latin typeface="Poppins Medium"/>
              </a:rPr>
              <a:t>Trone Harrington, Outreach Specialist</a:t>
            </a:r>
          </a:p>
          <a:p>
            <a:pPr algn="ctr">
              <a:lnSpc>
                <a:spcPts val="3555"/>
              </a:lnSpc>
              <a:spcBef>
                <a:spcPct val="0"/>
              </a:spcBef>
            </a:pPr>
            <a:r>
              <a:rPr lang="en-US" sz="2539" dirty="0">
                <a:solidFill>
                  <a:srgbClr val="000000"/>
                </a:solidFill>
                <a:latin typeface="Poppins Medium"/>
              </a:rPr>
              <a:t>tharrington@thereentrynetwork.org</a:t>
            </a:r>
          </a:p>
        </p:txBody>
      </p:sp>
      <p:sp>
        <p:nvSpPr>
          <p:cNvPr id="13" name="TextBox 13"/>
          <p:cNvSpPr txBox="1"/>
          <p:nvPr/>
        </p:nvSpPr>
        <p:spPr>
          <a:xfrm>
            <a:off x="8619481" y="3556253"/>
            <a:ext cx="8305800" cy="907052"/>
          </a:xfrm>
          <a:prstGeom prst="rect">
            <a:avLst/>
          </a:prstGeom>
        </p:spPr>
        <p:txBody>
          <a:bodyPr wrap="square" lIns="0" tIns="0" rIns="0" bIns="0" rtlCol="0" anchor="t">
            <a:spAutoFit/>
          </a:bodyPr>
          <a:lstStyle/>
          <a:p>
            <a:pPr algn="ctr">
              <a:lnSpc>
                <a:spcPts val="3555"/>
              </a:lnSpc>
            </a:pPr>
            <a:r>
              <a:rPr lang="en-US" sz="2539" dirty="0">
                <a:solidFill>
                  <a:srgbClr val="000000"/>
                </a:solidFill>
                <a:latin typeface="Poppins Medium"/>
              </a:rPr>
              <a:t>Zachary Talamonti, Wellness Coach</a:t>
            </a:r>
          </a:p>
          <a:p>
            <a:pPr algn="ctr">
              <a:lnSpc>
                <a:spcPts val="3555"/>
              </a:lnSpc>
              <a:spcBef>
                <a:spcPct val="0"/>
              </a:spcBef>
            </a:pPr>
            <a:r>
              <a:rPr lang="en-US" sz="2539" dirty="0">
                <a:solidFill>
                  <a:srgbClr val="000000"/>
                </a:solidFill>
                <a:latin typeface="Poppins Medium"/>
              </a:rPr>
              <a:t>ztalamonti@thereentrynetwork.org</a:t>
            </a:r>
          </a:p>
        </p:txBody>
      </p:sp>
      <p:sp>
        <p:nvSpPr>
          <p:cNvPr id="14" name="TextBox 14"/>
          <p:cNvSpPr txBox="1"/>
          <p:nvPr/>
        </p:nvSpPr>
        <p:spPr>
          <a:xfrm>
            <a:off x="9331798" y="4713634"/>
            <a:ext cx="7047359" cy="899092"/>
          </a:xfrm>
          <a:prstGeom prst="rect">
            <a:avLst/>
          </a:prstGeom>
        </p:spPr>
        <p:txBody>
          <a:bodyPr wrap="square" lIns="0" tIns="0" rIns="0" bIns="0" rtlCol="0" anchor="t">
            <a:spAutoFit/>
          </a:bodyPr>
          <a:lstStyle/>
          <a:p>
            <a:pPr algn="ctr">
              <a:lnSpc>
                <a:spcPts val="3555"/>
              </a:lnSpc>
            </a:pPr>
            <a:r>
              <a:rPr lang="en-US" sz="2539" dirty="0">
                <a:solidFill>
                  <a:srgbClr val="000000"/>
                </a:solidFill>
                <a:latin typeface="Poppins Medium"/>
              </a:rPr>
              <a:t>Laura Garvin, Administrative Assistant</a:t>
            </a:r>
          </a:p>
          <a:p>
            <a:pPr algn="ctr">
              <a:lnSpc>
                <a:spcPts val="3555"/>
              </a:lnSpc>
              <a:spcBef>
                <a:spcPct val="0"/>
              </a:spcBef>
            </a:pPr>
            <a:r>
              <a:rPr lang="en-US" sz="2539" dirty="0">
                <a:solidFill>
                  <a:srgbClr val="000000"/>
                </a:solidFill>
                <a:latin typeface="Poppins Medium"/>
              </a:rPr>
              <a:t>lgarvin@thereentrynetwork.org</a:t>
            </a:r>
          </a:p>
        </p:txBody>
      </p:sp>
      <p:sp>
        <p:nvSpPr>
          <p:cNvPr id="15" name="TextBox 15"/>
          <p:cNvSpPr txBox="1"/>
          <p:nvPr/>
        </p:nvSpPr>
        <p:spPr>
          <a:xfrm>
            <a:off x="8460383" y="8362092"/>
            <a:ext cx="8122806" cy="1979324"/>
          </a:xfrm>
          <a:prstGeom prst="rect">
            <a:avLst/>
          </a:prstGeom>
        </p:spPr>
        <p:txBody>
          <a:bodyPr lIns="0" tIns="0" rIns="0" bIns="0" rtlCol="0" anchor="t">
            <a:spAutoFit/>
          </a:bodyPr>
          <a:lstStyle/>
          <a:p>
            <a:pPr>
              <a:lnSpc>
                <a:spcPts val="2628"/>
              </a:lnSpc>
            </a:pPr>
            <a:r>
              <a:rPr lang="en-US" sz="1877" dirty="0">
                <a:solidFill>
                  <a:srgbClr val="F8F8F8"/>
                </a:solidFill>
                <a:latin typeface="Canva Sans"/>
              </a:rPr>
              <a:t>Instagram: @nationalreentrynetwork</a:t>
            </a:r>
          </a:p>
          <a:p>
            <a:pPr>
              <a:lnSpc>
                <a:spcPts val="2628"/>
              </a:lnSpc>
            </a:pPr>
            <a:r>
              <a:rPr lang="en-US" sz="1877" dirty="0">
                <a:solidFill>
                  <a:srgbClr val="F8F8F8"/>
                </a:solidFill>
                <a:latin typeface="Canva Sans"/>
              </a:rPr>
              <a:t>Twitter: @reentrynetwork</a:t>
            </a:r>
          </a:p>
          <a:p>
            <a:pPr>
              <a:lnSpc>
                <a:spcPts val="2628"/>
              </a:lnSpc>
            </a:pPr>
            <a:r>
              <a:rPr lang="en-US" sz="1877" dirty="0">
                <a:solidFill>
                  <a:srgbClr val="F8F8F8"/>
                </a:solidFill>
                <a:latin typeface="Canva Sans"/>
              </a:rPr>
              <a:t>Facebook:@</a:t>
            </a:r>
            <a:r>
              <a:rPr lang="en-US" sz="1877" dirty="0" err="1">
                <a:solidFill>
                  <a:srgbClr val="F8F8F8"/>
                </a:solidFill>
                <a:latin typeface="Canva Sans"/>
              </a:rPr>
              <a:t>thenationalreentrynetwork</a:t>
            </a:r>
            <a:endParaRPr lang="en-US" sz="1877" dirty="0">
              <a:solidFill>
                <a:srgbClr val="F8F8F8"/>
              </a:solidFill>
              <a:latin typeface="Canva Sans"/>
            </a:endParaRPr>
          </a:p>
          <a:p>
            <a:pPr>
              <a:lnSpc>
                <a:spcPts val="2628"/>
              </a:lnSpc>
            </a:pPr>
            <a:r>
              <a:rPr lang="en-US" sz="1877" dirty="0">
                <a:solidFill>
                  <a:srgbClr val="F8F8F8"/>
                </a:solidFill>
                <a:latin typeface="Canva Sans"/>
              </a:rPr>
              <a:t>TikTok: @nationalreentrynetwork</a:t>
            </a:r>
          </a:p>
          <a:p>
            <a:pPr>
              <a:lnSpc>
                <a:spcPts val="2628"/>
              </a:lnSpc>
            </a:pPr>
            <a:r>
              <a:rPr lang="en-US" sz="1877" dirty="0">
                <a:solidFill>
                  <a:srgbClr val="F8F8F8"/>
                </a:solidFill>
                <a:latin typeface="Canva Sans"/>
              </a:rPr>
              <a:t>YouTube: @NRNRCBlackTableTalk</a:t>
            </a:r>
          </a:p>
          <a:p>
            <a:pPr>
              <a:lnSpc>
                <a:spcPts val="2628"/>
              </a:lnSpc>
            </a:pPr>
            <a:endParaRPr lang="en-US" sz="1877" dirty="0">
              <a:solidFill>
                <a:srgbClr val="F8F8F8"/>
              </a:solidFill>
              <a:latin typeface="Canva Sans"/>
            </a:endParaRPr>
          </a:p>
        </p:txBody>
      </p:sp>
      <p:sp>
        <p:nvSpPr>
          <p:cNvPr id="18" name="TextBox 17">
            <a:extLst>
              <a:ext uri="{FF2B5EF4-FFF2-40B4-BE49-F238E27FC236}">
                <a16:creationId xmlns:a16="http://schemas.microsoft.com/office/drawing/2014/main" id="{2C7C30D5-8641-4B32-DC96-A9670D665CA5}"/>
              </a:ext>
            </a:extLst>
          </p:cNvPr>
          <p:cNvSpPr txBox="1"/>
          <p:nvPr/>
        </p:nvSpPr>
        <p:spPr>
          <a:xfrm>
            <a:off x="2531715" y="4712231"/>
            <a:ext cx="6091178" cy="880241"/>
          </a:xfrm>
          <a:prstGeom prst="rect">
            <a:avLst/>
          </a:prstGeom>
          <a:noFill/>
        </p:spPr>
        <p:txBody>
          <a:bodyPr wrap="square" rtlCol="0">
            <a:spAutoFit/>
          </a:bodyPr>
          <a:lstStyle/>
          <a:p>
            <a:r>
              <a:rPr lang="en-US" sz="2560" dirty="0">
                <a:latin typeface="Poppins Medium" panose="00000600000000000000" pitchFamily="2" charset="0"/>
                <a:cs typeface="Poppins Medium" panose="00000600000000000000" pitchFamily="2" charset="0"/>
              </a:rPr>
              <a:t>    Zachary Ragone, Policy Director</a:t>
            </a:r>
          </a:p>
          <a:p>
            <a:r>
              <a:rPr lang="en-US" sz="2560" dirty="0">
                <a:latin typeface="Poppins Medium" panose="00000600000000000000" pitchFamily="2" charset="0"/>
                <a:cs typeface="Poppins Medium" panose="00000600000000000000" pitchFamily="2" charset="0"/>
              </a:rPr>
              <a:t>zragone@thereetnrynetwork.org</a:t>
            </a:r>
          </a:p>
        </p:txBody>
      </p:sp>
      <p:sp>
        <p:nvSpPr>
          <p:cNvPr id="20" name="TextBox 19">
            <a:extLst>
              <a:ext uri="{FF2B5EF4-FFF2-40B4-BE49-F238E27FC236}">
                <a16:creationId xmlns:a16="http://schemas.microsoft.com/office/drawing/2014/main" id="{0488A037-F4D4-05FB-EEA3-272BE0FC9000}"/>
              </a:ext>
            </a:extLst>
          </p:cNvPr>
          <p:cNvSpPr txBox="1"/>
          <p:nvPr/>
        </p:nvSpPr>
        <p:spPr>
          <a:xfrm>
            <a:off x="2321459" y="5853208"/>
            <a:ext cx="6303709" cy="874085"/>
          </a:xfrm>
          <a:prstGeom prst="rect">
            <a:avLst/>
          </a:prstGeom>
          <a:noFill/>
        </p:spPr>
        <p:txBody>
          <a:bodyPr wrap="square" rtlCol="0">
            <a:spAutoFit/>
          </a:bodyPr>
          <a:lstStyle/>
          <a:p>
            <a:r>
              <a:rPr lang="en-US" sz="2540" dirty="0">
                <a:latin typeface="Poppins Medium" panose="00000600000000000000" pitchFamily="2" charset="0"/>
                <a:cs typeface="Poppins Medium" panose="00000600000000000000" pitchFamily="2" charset="0"/>
              </a:rPr>
              <a:t>  Foster Sellers, Program Coordinator</a:t>
            </a:r>
          </a:p>
          <a:p>
            <a:r>
              <a:rPr lang="en-US" sz="2540" dirty="0">
                <a:latin typeface="Poppins Medium" panose="00000600000000000000" pitchFamily="2" charset="0"/>
                <a:cs typeface="Poppins Medium" panose="00000600000000000000" pitchFamily="2" charset="0"/>
              </a:rPr>
              <a:t>    fsellers@thereentrynetwork.org</a:t>
            </a:r>
          </a:p>
        </p:txBody>
      </p:sp>
      <p:sp>
        <p:nvSpPr>
          <p:cNvPr id="10" name="TextBox 14">
            <a:extLst>
              <a:ext uri="{FF2B5EF4-FFF2-40B4-BE49-F238E27FC236}">
                <a16:creationId xmlns:a16="http://schemas.microsoft.com/office/drawing/2014/main" id="{2992098F-263E-E28D-A9F5-824CB0D2C3D8}"/>
              </a:ext>
            </a:extLst>
          </p:cNvPr>
          <p:cNvSpPr txBox="1"/>
          <p:nvPr/>
        </p:nvSpPr>
        <p:spPr>
          <a:xfrm>
            <a:off x="9337241" y="5756093"/>
            <a:ext cx="7047359" cy="899092"/>
          </a:xfrm>
          <a:prstGeom prst="rect">
            <a:avLst/>
          </a:prstGeom>
        </p:spPr>
        <p:txBody>
          <a:bodyPr wrap="square" lIns="0" tIns="0" rIns="0" bIns="0" rtlCol="0" anchor="t">
            <a:spAutoFit/>
          </a:bodyPr>
          <a:lstStyle/>
          <a:p>
            <a:pPr algn="ctr">
              <a:lnSpc>
                <a:spcPts val="3555"/>
              </a:lnSpc>
            </a:pPr>
            <a:r>
              <a:rPr lang="en-US" sz="2539" dirty="0">
                <a:solidFill>
                  <a:srgbClr val="000000"/>
                </a:solidFill>
                <a:latin typeface="Poppins Medium"/>
              </a:rPr>
              <a:t>Shayla Pratt, Outreach Team Member</a:t>
            </a:r>
          </a:p>
          <a:p>
            <a:pPr algn="ctr">
              <a:lnSpc>
                <a:spcPts val="3555"/>
              </a:lnSpc>
              <a:spcBef>
                <a:spcPct val="0"/>
              </a:spcBef>
            </a:pPr>
            <a:r>
              <a:rPr lang="en-US" sz="2539" dirty="0">
                <a:solidFill>
                  <a:srgbClr val="000000"/>
                </a:solidFill>
                <a:latin typeface="Poppins Medium"/>
              </a:rPr>
              <a:t>spratt@thereentrynetwork.org</a:t>
            </a:r>
          </a:p>
        </p:txBody>
      </p:sp>
      <p:sp>
        <p:nvSpPr>
          <p:cNvPr id="16" name="TextBox 14">
            <a:extLst>
              <a:ext uri="{FF2B5EF4-FFF2-40B4-BE49-F238E27FC236}">
                <a16:creationId xmlns:a16="http://schemas.microsoft.com/office/drawing/2014/main" id="{1BC14CF7-044D-1407-2440-221DE59A3A8D}"/>
              </a:ext>
            </a:extLst>
          </p:cNvPr>
          <p:cNvSpPr txBox="1"/>
          <p:nvPr/>
        </p:nvSpPr>
        <p:spPr>
          <a:xfrm>
            <a:off x="9337241" y="6838246"/>
            <a:ext cx="7047359" cy="899092"/>
          </a:xfrm>
          <a:prstGeom prst="rect">
            <a:avLst/>
          </a:prstGeom>
        </p:spPr>
        <p:txBody>
          <a:bodyPr wrap="square" lIns="0" tIns="0" rIns="0" bIns="0" rtlCol="0" anchor="t">
            <a:spAutoFit/>
          </a:bodyPr>
          <a:lstStyle/>
          <a:p>
            <a:pPr algn="ctr">
              <a:lnSpc>
                <a:spcPts val="3555"/>
              </a:lnSpc>
            </a:pPr>
            <a:r>
              <a:rPr lang="en-US" sz="2539" dirty="0">
                <a:solidFill>
                  <a:srgbClr val="000000"/>
                </a:solidFill>
                <a:latin typeface="Poppins Medium"/>
              </a:rPr>
              <a:t>Cordero Tann, Outreach Team Member</a:t>
            </a:r>
          </a:p>
          <a:p>
            <a:pPr algn="ctr">
              <a:lnSpc>
                <a:spcPts val="3555"/>
              </a:lnSpc>
              <a:spcBef>
                <a:spcPct val="0"/>
              </a:spcBef>
            </a:pPr>
            <a:r>
              <a:rPr lang="en-US" sz="2539" dirty="0">
                <a:solidFill>
                  <a:srgbClr val="000000"/>
                </a:solidFill>
                <a:latin typeface="Poppins Medium"/>
              </a:rPr>
              <a:t>ctann@thereentrynetwork.org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0451909" y="45718"/>
            <a:ext cx="1497350" cy="6300966"/>
            <a:chOff x="-122382" y="0"/>
            <a:chExt cx="1996466" cy="8401288"/>
          </a:xfrm>
        </p:grpSpPr>
        <p:sp>
          <p:nvSpPr>
            <p:cNvPr id="3" name="AutoShape 3"/>
            <p:cNvSpPr/>
            <p:nvPr/>
          </p:nvSpPr>
          <p:spPr>
            <a:xfrm>
              <a:off x="0" y="0"/>
              <a:ext cx="1827170" cy="31375"/>
            </a:xfrm>
            <a:prstGeom prst="rect">
              <a:avLst/>
            </a:prstGeom>
            <a:solidFill>
              <a:srgbClr val="191919">
                <a:alpha val="19608"/>
              </a:srgbClr>
            </a:solidFill>
          </p:spPr>
          <p:txBody>
            <a:bodyPr/>
            <a:lstStyle/>
            <a:p>
              <a:endParaRPr lang="en-US"/>
            </a:p>
          </p:txBody>
        </p:sp>
        <p:sp>
          <p:nvSpPr>
            <p:cNvPr id="4" name="AutoShape 4"/>
            <p:cNvSpPr/>
            <p:nvPr/>
          </p:nvSpPr>
          <p:spPr>
            <a:xfrm>
              <a:off x="1" y="6518645"/>
              <a:ext cx="1812678" cy="60959"/>
            </a:xfrm>
            <a:prstGeom prst="rect">
              <a:avLst/>
            </a:prstGeom>
            <a:solidFill>
              <a:srgbClr val="191919">
                <a:alpha val="19608"/>
              </a:srgbClr>
            </a:solidFill>
          </p:spPr>
          <p:txBody>
            <a:bodyPr/>
            <a:lstStyle/>
            <a:p>
              <a:endParaRPr lang="en-US"/>
            </a:p>
          </p:txBody>
        </p:sp>
        <p:sp>
          <p:nvSpPr>
            <p:cNvPr id="5" name="AutoShape 5"/>
            <p:cNvSpPr/>
            <p:nvPr/>
          </p:nvSpPr>
          <p:spPr>
            <a:xfrm>
              <a:off x="61406" y="4576377"/>
              <a:ext cx="1812678" cy="75849"/>
            </a:xfrm>
            <a:prstGeom prst="rect">
              <a:avLst/>
            </a:prstGeom>
            <a:solidFill>
              <a:srgbClr val="191919">
                <a:alpha val="19608"/>
              </a:srgbClr>
            </a:solidFill>
          </p:spPr>
          <p:txBody>
            <a:bodyPr/>
            <a:lstStyle/>
            <a:p>
              <a:endParaRPr lang="en-US" dirty="0"/>
            </a:p>
          </p:txBody>
        </p:sp>
        <p:sp>
          <p:nvSpPr>
            <p:cNvPr id="6" name="AutoShape 6"/>
            <p:cNvSpPr/>
            <p:nvPr/>
          </p:nvSpPr>
          <p:spPr>
            <a:xfrm>
              <a:off x="-1" y="2282252"/>
              <a:ext cx="1845057" cy="75849"/>
            </a:xfrm>
            <a:prstGeom prst="rect">
              <a:avLst/>
            </a:prstGeom>
            <a:solidFill>
              <a:srgbClr val="191919">
                <a:alpha val="19608"/>
              </a:srgbClr>
            </a:solidFill>
          </p:spPr>
          <p:txBody>
            <a:bodyPr/>
            <a:lstStyle/>
            <a:p>
              <a:endParaRPr lang="en-US"/>
            </a:p>
          </p:txBody>
        </p:sp>
        <p:sp>
          <p:nvSpPr>
            <p:cNvPr id="7" name="AutoShape 7"/>
            <p:cNvSpPr/>
            <p:nvPr/>
          </p:nvSpPr>
          <p:spPr>
            <a:xfrm flipV="1">
              <a:off x="-122382" y="8340329"/>
              <a:ext cx="1839706" cy="60959"/>
            </a:xfrm>
            <a:prstGeom prst="rect">
              <a:avLst/>
            </a:prstGeom>
            <a:solidFill>
              <a:srgbClr val="191919">
                <a:alpha val="19608"/>
              </a:srgbClr>
            </a:solidFill>
          </p:spPr>
          <p:txBody>
            <a:bodyPr/>
            <a:lstStyle/>
            <a:p>
              <a:endParaRPr lang="en-US"/>
            </a:p>
          </p:txBody>
        </p:sp>
      </p:grpSp>
      <p:sp>
        <p:nvSpPr>
          <p:cNvPr id="8" name="AutoShape 8"/>
          <p:cNvSpPr/>
          <p:nvPr/>
        </p:nvSpPr>
        <p:spPr>
          <a:xfrm rot="-5400000" flipV="1">
            <a:off x="2598060" y="5123955"/>
            <a:ext cx="9358119" cy="45719"/>
          </a:xfrm>
          <a:prstGeom prst="rect">
            <a:avLst/>
          </a:prstGeom>
          <a:solidFill>
            <a:srgbClr val="000000">
              <a:alpha val="19608"/>
            </a:srgbClr>
          </a:solidFill>
        </p:spPr>
        <p:txBody>
          <a:bodyPr/>
          <a:lstStyle/>
          <a:p>
            <a:endParaRPr lang="en-US"/>
          </a:p>
        </p:txBody>
      </p:sp>
      <p:sp>
        <p:nvSpPr>
          <p:cNvPr id="9" name="AutoShape 9"/>
          <p:cNvSpPr/>
          <p:nvPr/>
        </p:nvSpPr>
        <p:spPr>
          <a:xfrm>
            <a:off x="7230730" y="1720121"/>
            <a:ext cx="1370377" cy="23531"/>
          </a:xfrm>
          <a:prstGeom prst="rect">
            <a:avLst/>
          </a:prstGeom>
          <a:solidFill>
            <a:srgbClr val="F8F8F8">
              <a:alpha val="19608"/>
            </a:srgbClr>
          </a:solidFill>
        </p:spPr>
        <p:txBody>
          <a:bodyPr/>
          <a:lstStyle/>
          <a:p>
            <a:endParaRPr lang="en-US"/>
          </a:p>
        </p:txBody>
      </p:sp>
      <p:sp>
        <p:nvSpPr>
          <p:cNvPr id="10" name="AutoShape 10"/>
          <p:cNvSpPr/>
          <p:nvPr/>
        </p:nvSpPr>
        <p:spPr>
          <a:xfrm>
            <a:off x="7230730" y="6855189"/>
            <a:ext cx="1370377" cy="23531"/>
          </a:xfrm>
          <a:prstGeom prst="rect">
            <a:avLst/>
          </a:prstGeom>
          <a:solidFill>
            <a:srgbClr val="F8F8F8">
              <a:alpha val="19608"/>
            </a:srgbClr>
          </a:solidFill>
        </p:spPr>
        <p:txBody>
          <a:bodyPr/>
          <a:lstStyle/>
          <a:p>
            <a:endParaRPr lang="en-US"/>
          </a:p>
        </p:txBody>
      </p:sp>
      <p:sp>
        <p:nvSpPr>
          <p:cNvPr id="11" name="AutoShape 11"/>
          <p:cNvSpPr/>
          <p:nvPr/>
        </p:nvSpPr>
        <p:spPr>
          <a:xfrm>
            <a:off x="6148126" y="5143500"/>
            <a:ext cx="2414881" cy="23531"/>
          </a:xfrm>
          <a:prstGeom prst="rect">
            <a:avLst/>
          </a:prstGeom>
          <a:solidFill>
            <a:srgbClr val="000000">
              <a:alpha val="19608"/>
            </a:srgbClr>
          </a:solidFill>
        </p:spPr>
        <p:txBody>
          <a:bodyPr/>
          <a:lstStyle/>
          <a:p>
            <a:endParaRPr lang="en-US"/>
          </a:p>
        </p:txBody>
      </p:sp>
      <p:sp>
        <p:nvSpPr>
          <p:cNvPr id="12" name="AutoShape 12"/>
          <p:cNvSpPr/>
          <p:nvPr/>
        </p:nvSpPr>
        <p:spPr>
          <a:xfrm>
            <a:off x="7230730" y="3431811"/>
            <a:ext cx="1370377" cy="23531"/>
          </a:xfrm>
          <a:prstGeom prst="rect">
            <a:avLst/>
          </a:prstGeom>
          <a:solidFill>
            <a:srgbClr val="F8F8F8">
              <a:alpha val="19608"/>
            </a:srgbClr>
          </a:solidFill>
        </p:spPr>
        <p:txBody>
          <a:bodyPr/>
          <a:lstStyle/>
          <a:p>
            <a:endParaRPr lang="en-US"/>
          </a:p>
        </p:txBody>
      </p:sp>
      <p:sp>
        <p:nvSpPr>
          <p:cNvPr id="13" name="AutoShape 13"/>
          <p:cNvSpPr/>
          <p:nvPr/>
        </p:nvSpPr>
        <p:spPr>
          <a:xfrm>
            <a:off x="7239879" y="8566879"/>
            <a:ext cx="1352081" cy="23531"/>
          </a:xfrm>
          <a:prstGeom prst="rect">
            <a:avLst/>
          </a:prstGeom>
          <a:solidFill>
            <a:srgbClr val="F8F8F8">
              <a:alpha val="19608"/>
            </a:srgbClr>
          </a:solidFill>
        </p:spPr>
        <p:txBody>
          <a:bodyPr/>
          <a:lstStyle/>
          <a:p>
            <a:endParaRPr lang="en-US"/>
          </a:p>
        </p:txBody>
      </p:sp>
      <p:grpSp>
        <p:nvGrpSpPr>
          <p:cNvPr id="14" name="Group 14"/>
          <p:cNvGrpSpPr/>
          <p:nvPr/>
        </p:nvGrpSpPr>
        <p:grpSpPr>
          <a:xfrm>
            <a:off x="6970730" y="1106505"/>
            <a:ext cx="3642513" cy="1274295"/>
            <a:chOff x="0" y="0"/>
            <a:chExt cx="1161675" cy="406400"/>
          </a:xfrm>
        </p:grpSpPr>
        <p:sp>
          <p:nvSpPr>
            <p:cNvPr id="15" name="Freeform 15"/>
            <p:cNvSpPr/>
            <p:nvPr/>
          </p:nvSpPr>
          <p:spPr>
            <a:xfrm>
              <a:off x="17780" y="22860"/>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7BCFA0"/>
            </a:solidFill>
          </p:spPr>
          <p:txBody>
            <a:bodyPr/>
            <a:lstStyle/>
            <a:p>
              <a:endParaRPr lang="en-US"/>
            </a:p>
          </p:txBody>
        </p:sp>
      </p:grpSp>
      <p:grpSp>
        <p:nvGrpSpPr>
          <p:cNvPr id="16" name="Group 16"/>
          <p:cNvGrpSpPr/>
          <p:nvPr/>
        </p:nvGrpSpPr>
        <p:grpSpPr>
          <a:xfrm>
            <a:off x="7015175" y="2818195"/>
            <a:ext cx="3642513" cy="1274295"/>
            <a:chOff x="0" y="0"/>
            <a:chExt cx="1161675" cy="406400"/>
          </a:xfrm>
        </p:grpSpPr>
        <p:sp>
          <p:nvSpPr>
            <p:cNvPr id="17" name="Freeform 17"/>
            <p:cNvSpPr/>
            <p:nvPr/>
          </p:nvSpPr>
          <p:spPr>
            <a:xfrm>
              <a:off x="17780" y="22860"/>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7BCFA0"/>
            </a:solidFill>
          </p:spPr>
          <p:txBody>
            <a:bodyPr/>
            <a:lstStyle/>
            <a:p>
              <a:endParaRPr lang="en-US"/>
            </a:p>
          </p:txBody>
        </p:sp>
      </p:grpSp>
      <p:grpSp>
        <p:nvGrpSpPr>
          <p:cNvPr id="18" name="Group 18"/>
          <p:cNvGrpSpPr/>
          <p:nvPr/>
        </p:nvGrpSpPr>
        <p:grpSpPr>
          <a:xfrm>
            <a:off x="6970730" y="4530640"/>
            <a:ext cx="3642513" cy="1274295"/>
            <a:chOff x="0" y="0"/>
            <a:chExt cx="1161675" cy="406400"/>
          </a:xfrm>
        </p:grpSpPr>
        <p:sp>
          <p:nvSpPr>
            <p:cNvPr id="19" name="Freeform 19"/>
            <p:cNvSpPr/>
            <p:nvPr/>
          </p:nvSpPr>
          <p:spPr>
            <a:xfrm>
              <a:off x="17780" y="22860"/>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7BCFA0"/>
            </a:solidFill>
          </p:spPr>
          <p:txBody>
            <a:bodyPr/>
            <a:lstStyle/>
            <a:p>
              <a:endParaRPr lang="en-US"/>
            </a:p>
          </p:txBody>
        </p:sp>
      </p:grpSp>
      <p:grpSp>
        <p:nvGrpSpPr>
          <p:cNvPr id="20" name="Group 20"/>
          <p:cNvGrpSpPr/>
          <p:nvPr/>
        </p:nvGrpSpPr>
        <p:grpSpPr>
          <a:xfrm>
            <a:off x="6946840" y="6101055"/>
            <a:ext cx="3642513" cy="1274295"/>
            <a:chOff x="0" y="0"/>
            <a:chExt cx="1161675" cy="406400"/>
          </a:xfrm>
        </p:grpSpPr>
        <p:sp>
          <p:nvSpPr>
            <p:cNvPr id="21" name="Freeform 21"/>
            <p:cNvSpPr/>
            <p:nvPr/>
          </p:nvSpPr>
          <p:spPr>
            <a:xfrm>
              <a:off x="17780" y="22860"/>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7BCFA0"/>
            </a:solidFill>
          </p:spPr>
          <p:txBody>
            <a:bodyPr/>
            <a:lstStyle/>
            <a:p>
              <a:endParaRPr lang="en-US"/>
            </a:p>
          </p:txBody>
        </p:sp>
      </p:grpSp>
      <p:grpSp>
        <p:nvGrpSpPr>
          <p:cNvPr id="22" name="Group 22"/>
          <p:cNvGrpSpPr/>
          <p:nvPr/>
        </p:nvGrpSpPr>
        <p:grpSpPr>
          <a:xfrm>
            <a:off x="6922354" y="7500377"/>
            <a:ext cx="3642513" cy="1274295"/>
            <a:chOff x="0" y="0"/>
            <a:chExt cx="1161675" cy="406400"/>
          </a:xfrm>
        </p:grpSpPr>
        <p:sp>
          <p:nvSpPr>
            <p:cNvPr id="23" name="Freeform 23"/>
            <p:cNvSpPr/>
            <p:nvPr/>
          </p:nvSpPr>
          <p:spPr>
            <a:xfrm>
              <a:off x="17780" y="22860"/>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7BCFA0"/>
            </a:solidFill>
          </p:spPr>
          <p:txBody>
            <a:bodyPr/>
            <a:lstStyle/>
            <a:p>
              <a:endParaRPr lang="en-US"/>
            </a:p>
          </p:txBody>
        </p:sp>
      </p:grpSp>
      <p:sp>
        <p:nvSpPr>
          <p:cNvPr id="24" name="TextBox 24"/>
          <p:cNvSpPr txBox="1"/>
          <p:nvPr/>
        </p:nvSpPr>
        <p:spPr>
          <a:xfrm>
            <a:off x="7871272" y="1403639"/>
            <a:ext cx="1841429" cy="622878"/>
          </a:xfrm>
          <a:prstGeom prst="rect">
            <a:avLst/>
          </a:prstGeom>
        </p:spPr>
        <p:txBody>
          <a:bodyPr lIns="0" tIns="0" rIns="0" bIns="0" rtlCol="0" anchor="t">
            <a:spAutoFit/>
          </a:bodyPr>
          <a:lstStyle/>
          <a:p>
            <a:pPr marL="0" lvl="0" indent="0" algn="ctr">
              <a:lnSpc>
                <a:spcPts val="2477"/>
              </a:lnSpc>
              <a:spcBef>
                <a:spcPct val="0"/>
              </a:spcBef>
            </a:pPr>
            <a:r>
              <a:rPr lang="en-US" sz="1651" spc="49" dirty="0">
                <a:solidFill>
                  <a:srgbClr val="000000"/>
                </a:solidFill>
                <a:latin typeface="Poppins Medium"/>
              </a:rPr>
              <a:t>Rene Bost</a:t>
            </a:r>
            <a:endParaRPr lang="en-US" sz="1651" u="none" strike="noStrike" spc="49" dirty="0">
              <a:solidFill>
                <a:srgbClr val="000000"/>
              </a:solidFill>
              <a:latin typeface="Poppins Medium"/>
            </a:endParaRPr>
          </a:p>
          <a:p>
            <a:pPr marL="0" lvl="0" indent="0" algn="ctr">
              <a:lnSpc>
                <a:spcPts val="2477"/>
              </a:lnSpc>
              <a:spcBef>
                <a:spcPct val="0"/>
              </a:spcBef>
            </a:pPr>
            <a:r>
              <a:rPr lang="en-US" sz="1651" spc="49" dirty="0">
                <a:solidFill>
                  <a:srgbClr val="000000"/>
                </a:solidFill>
                <a:latin typeface="Poppins Medium"/>
              </a:rPr>
              <a:t>Treasurer</a:t>
            </a:r>
            <a:endParaRPr lang="en-US" sz="1651" u="none" strike="noStrike" spc="49" dirty="0">
              <a:solidFill>
                <a:srgbClr val="000000"/>
              </a:solidFill>
              <a:latin typeface="Poppins Medium"/>
            </a:endParaRPr>
          </a:p>
        </p:txBody>
      </p:sp>
      <p:sp>
        <p:nvSpPr>
          <p:cNvPr id="25" name="TextBox 25"/>
          <p:cNvSpPr txBox="1"/>
          <p:nvPr/>
        </p:nvSpPr>
        <p:spPr>
          <a:xfrm>
            <a:off x="7355567" y="3065907"/>
            <a:ext cx="3089628" cy="622878"/>
          </a:xfrm>
          <a:prstGeom prst="rect">
            <a:avLst/>
          </a:prstGeom>
        </p:spPr>
        <p:txBody>
          <a:bodyPr lIns="0" tIns="0" rIns="0" bIns="0" rtlCol="0" anchor="t">
            <a:spAutoFit/>
          </a:bodyPr>
          <a:lstStyle/>
          <a:p>
            <a:pPr marL="0" lvl="0" indent="0" algn="ctr">
              <a:lnSpc>
                <a:spcPts val="2477"/>
              </a:lnSpc>
              <a:spcBef>
                <a:spcPct val="0"/>
              </a:spcBef>
            </a:pPr>
            <a:r>
              <a:rPr lang="en-US" sz="1651" u="none" strike="noStrike" spc="49" dirty="0" err="1">
                <a:solidFill>
                  <a:srgbClr val="000000"/>
                </a:solidFill>
                <a:latin typeface="Poppins Medium"/>
              </a:rPr>
              <a:t>Chiquisha</a:t>
            </a:r>
            <a:r>
              <a:rPr lang="en-US" sz="1651" u="none" strike="noStrike" spc="49" dirty="0">
                <a:solidFill>
                  <a:srgbClr val="000000"/>
                </a:solidFill>
                <a:latin typeface="Poppins Medium"/>
              </a:rPr>
              <a:t> Robinson</a:t>
            </a:r>
          </a:p>
          <a:p>
            <a:pPr marL="0" lvl="0" indent="0" algn="ctr">
              <a:lnSpc>
                <a:spcPts val="2477"/>
              </a:lnSpc>
              <a:spcBef>
                <a:spcPct val="0"/>
              </a:spcBef>
            </a:pPr>
            <a:r>
              <a:rPr lang="en-US" sz="1651" u="none" strike="noStrike" spc="49" dirty="0">
                <a:solidFill>
                  <a:srgbClr val="000000"/>
                </a:solidFill>
                <a:latin typeface="Poppins Medium"/>
              </a:rPr>
              <a:t>Secretary &amp; legal Advisor</a:t>
            </a:r>
          </a:p>
        </p:txBody>
      </p:sp>
      <p:sp>
        <p:nvSpPr>
          <p:cNvPr id="26" name="TextBox 26"/>
          <p:cNvSpPr txBox="1"/>
          <p:nvPr/>
        </p:nvSpPr>
        <p:spPr>
          <a:xfrm>
            <a:off x="7591197" y="4840312"/>
            <a:ext cx="2401579" cy="622878"/>
          </a:xfrm>
          <a:prstGeom prst="rect">
            <a:avLst/>
          </a:prstGeom>
        </p:spPr>
        <p:txBody>
          <a:bodyPr lIns="0" tIns="0" rIns="0" bIns="0" rtlCol="0" anchor="t">
            <a:spAutoFit/>
          </a:bodyPr>
          <a:lstStyle/>
          <a:p>
            <a:pPr marL="0" lvl="0" indent="0" algn="ctr">
              <a:lnSpc>
                <a:spcPts val="2477"/>
              </a:lnSpc>
              <a:spcBef>
                <a:spcPct val="0"/>
              </a:spcBef>
            </a:pPr>
            <a:r>
              <a:rPr lang="en-US" sz="1651" u="none" strike="noStrike" spc="49">
                <a:solidFill>
                  <a:srgbClr val="000000"/>
                </a:solidFill>
                <a:latin typeface="Poppins Medium"/>
              </a:rPr>
              <a:t>Marcy Mistrett</a:t>
            </a:r>
          </a:p>
          <a:p>
            <a:pPr marL="0" lvl="0" indent="0" algn="ctr">
              <a:lnSpc>
                <a:spcPts val="2477"/>
              </a:lnSpc>
              <a:spcBef>
                <a:spcPct val="0"/>
              </a:spcBef>
            </a:pPr>
            <a:r>
              <a:rPr lang="en-US" sz="1651" u="none" strike="noStrike" spc="49">
                <a:solidFill>
                  <a:srgbClr val="000000"/>
                </a:solidFill>
                <a:latin typeface="Poppins Medium"/>
              </a:rPr>
              <a:t>Acting Treasurer </a:t>
            </a:r>
          </a:p>
        </p:txBody>
      </p:sp>
      <p:sp>
        <p:nvSpPr>
          <p:cNvPr id="27" name="TextBox 27"/>
          <p:cNvSpPr txBox="1"/>
          <p:nvPr/>
        </p:nvSpPr>
        <p:spPr>
          <a:xfrm>
            <a:off x="7505024" y="6413912"/>
            <a:ext cx="2573923" cy="622878"/>
          </a:xfrm>
          <a:prstGeom prst="rect">
            <a:avLst/>
          </a:prstGeom>
        </p:spPr>
        <p:txBody>
          <a:bodyPr lIns="0" tIns="0" rIns="0" bIns="0" rtlCol="0" anchor="t">
            <a:spAutoFit/>
          </a:bodyPr>
          <a:lstStyle/>
          <a:p>
            <a:pPr marL="0" lvl="0" indent="0" algn="ctr">
              <a:lnSpc>
                <a:spcPts val="2477"/>
              </a:lnSpc>
              <a:spcBef>
                <a:spcPct val="0"/>
              </a:spcBef>
            </a:pPr>
            <a:r>
              <a:rPr lang="en-US" sz="1651" u="none" strike="noStrike" spc="49" dirty="0">
                <a:solidFill>
                  <a:srgbClr val="000000"/>
                </a:solidFill>
                <a:latin typeface="Poppins Medium"/>
              </a:rPr>
              <a:t>Mercedes Mendez</a:t>
            </a:r>
          </a:p>
          <a:p>
            <a:pPr marL="0" lvl="0" indent="0" algn="ctr">
              <a:lnSpc>
                <a:spcPts val="2477"/>
              </a:lnSpc>
              <a:spcBef>
                <a:spcPct val="0"/>
              </a:spcBef>
            </a:pPr>
            <a:r>
              <a:rPr lang="en-US" sz="1651" u="none" strike="noStrike" spc="49" dirty="0">
                <a:solidFill>
                  <a:srgbClr val="000000"/>
                </a:solidFill>
                <a:latin typeface="Poppins Medium"/>
              </a:rPr>
              <a:t>Returning Citizen</a:t>
            </a:r>
          </a:p>
        </p:txBody>
      </p:sp>
      <p:sp>
        <p:nvSpPr>
          <p:cNvPr id="28" name="TextBox 28"/>
          <p:cNvSpPr txBox="1"/>
          <p:nvPr/>
        </p:nvSpPr>
        <p:spPr>
          <a:xfrm>
            <a:off x="7178945" y="7784078"/>
            <a:ext cx="3089628" cy="622878"/>
          </a:xfrm>
          <a:prstGeom prst="rect">
            <a:avLst/>
          </a:prstGeom>
        </p:spPr>
        <p:txBody>
          <a:bodyPr lIns="0" tIns="0" rIns="0" bIns="0" rtlCol="0" anchor="t">
            <a:spAutoFit/>
          </a:bodyPr>
          <a:lstStyle/>
          <a:p>
            <a:pPr marL="0" lvl="0" indent="0" algn="ctr">
              <a:lnSpc>
                <a:spcPts val="2477"/>
              </a:lnSpc>
              <a:spcBef>
                <a:spcPct val="0"/>
              </a:spcBef>
            </a:pPr>
            <a:r>
              <a:rPr lang="en-US" sz="1651" u="none" strike="noStrike" spc="49" dirty="0">
                <a:solidFill>
                  <a:srgbClr val="000000"/>
                </a:solidFill>
                <a:latin typeface="Poppins Medium"/>
              </a:rPr>
              <a:t>Ernest Glover</a:t>
            </a:r>
          </a:p>
          <a:p>
            <a:pPr marL="0" lvl="0" indent="0" algn="ctr">
              <a:lnSpc>
                <a:spcPts val="2477"/>
              </a:lnSpc>
              <a:spcBef>
                <a:spcPct val="0"/>
              </a:spcBef>
            </a:pPr>
            <a:r>
              <a:rPr lang="en-US" sz="1651" u="none" strike="noStrike" spc="49" dirty="0">
                <a:solidFill>
                  <a:srgbClr val="000000"/>
                </a:solidFill>
                <a:latin typeface="Poppins Medium"/>
              </a:rPr>
              <a:t>Returning Citizen Advisor</a:t>
            </a:r>
          </a:p>
        </p:txBody>
      </p:sp>
      <p:sp>
        <p:nvSpPr>
          <p:cNvPr id="29" name="TextBox 29"/>
          <p:cNvSpPr txBox="1"/>
          <p:nvPr/>
        </p:nvSpPr>
        <p:spPr>
          <a:xfrm>
            <a:off x="160217" y="962025"/>
            <a:ext cx="6810513" cy="1952625"/>
          </a:xfrm>
          <a:prstGeom prst="rect">
            <a:avLst/>
          </a:prstGeom>
        </p:spPr>
        <p:txBody>
          <a:bodyPr lIns="0" tIns="0" rIns="0" bIns="0" rtlCol="0" anchor="t">
            <a:spAutoFit/>
          </a:bodyPr>
          <a:lstStyle/>
          <a:p>
            <a:pPr algn="ctr">
              <a:lnSpc>
                <a:spcPts val="7427"/>
              </a:lnSpc>
            </a:pPr>
            <a:r>
              <a:rPr lang="en-US" sz="6189">
                <a:solidFill>
                  <a:srgbClr val="005D28"/>
                </a:solidFill>
                <a:latin typeface="Poppins ExtraBold"/>
              </a:rPr>
              <a:t>Organizational Chart</a:t>
            </a:r>
          </a:p>
        </p:txBody>
      </p:sp>
      <p:grpSp>
        <p:nvGrpSpPr>
          <p:cNvPr id="30" name="Group 30"/>
          <p:cNvGrpSpPr/>
          <p:nvPr/>
        </p:nvGrpSpPr>
        <p:grpSpPr>
          <a:xfrm rot="484507">
            <a:off x="1227321" y="8920915"/>
            <a:ext cx="603262" cy="1490852"/>
            <a:chOff x="0" y="0"/>
            <a:chExt cx="328893" cy="812800"/>
          </a:xfrm>
        </p:grpSpPr>
        <p:sp>
          <p:nvSpPr>
            <p:cNvPr id="31" name="Freeform 31"/>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32" name="TextBox 32"/>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rot="484507">
            <a:off x="357761" y="7750724"/>
            <a:ext cx="860446" cy="2126436"/>
            <a:chOff x="0" y="0"/>
            <a:chExt cx="328893" cy="812800"/>
          </a:xfrm>
        </p:grpSpPr>
        <p:sp>
          <p:nvSpPr>
            <p:cNvPr id="34" name="Freeform 34"/>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35" name="TextBox 35"/>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rot="3892392">
            <a:off x="-2425279" y="8527454"/>
            <a:ext cx="5277588" cy="1953957"/>
            <a:chOff x="0" y="0"/>
            <a:chExt cx="3517755" cy="1302402"/>
          </a:xfrm>
        </p:grpSpPr>
        <p:sp>
          <p:nvSpPr>
            <p:cNvPr id="37" name="Freeform 37"/>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38" name="TextBox 38"/>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39" name="Group 39"/>
          <p:cNvGrpSpPr/>
          <p:nvPr/>
        </p:nvGrpSpPr>
        <p:grpSpPr>
          <a:xfrm rot="-2700000">
            <a:off x="-1666997" y="7932592"/>
            <a:ext cx="3409346" cy="1000524"/>
            <a:chOff x="0" y="0"/>
            <a:chExt cx="2077249" cy="609600"/>
          </a:xfrm>
        </p:grpSpPr>
        <p:sp>
          <p:nvSpPr>
            <p:cNvPr id="40" name="Freeform 40"/>
            <p:cNvSpPr/>
            <p:nvPr/>
          </p:nvSpPr>
          <p:spPr>
            <a:xfrm>
              <a:off x="0" y="0"/>
              <a:ext cx="2077249" cy="609600"/>
            </a:xfrm>
            <a:custGeom>
              <a:avLst/>
              <a:gdLst/>
              <a:ahLst/>
              <a:cxnLst/>
              <a:rect l="l" t="t" r="r" b="b"/>
              <a:pathLst>
                <a:path w="2077249" h="609600">
                  <a:moveTo>
                    <a:pt x="203200" y="0"/>
                  </a:moveTo>
                  <a:lnTo>
                    <a:pt x="2077249" y="0"/>
                  </a:lnTo>
                  <a:lnTo>
                    <a:pt x="1874049" y="609600"/>
                  </a:lnTo>
                  <a:lnTo>
                    <a:pt x="0" y="609600"/>
                  </a:lnTo>
                  <a:lnTo>
                    <a:pt x="203200" y="0"/>
                  </a:lnTo>
                  <a:close/>
                </a:path>
              </a:pathLst>
            </a:custGeom>
            <a:solidFill>
              <a:srgbClr val="008037"/>
            </a:solidFill>
          </p:spPr>
          <p:txBody>
            <a:bodyPr/>
            <a:lstStyle/>
            <a:p>
              <a:endParaRPr lang="en-US"/>
            </a:p>
          </p:txBody>
        </p:sp>
        <p:sp>
          <p:nvSpPr>
            <p:cNvPr id="41" name="TextBox 41"/>
            <p:cNvSpPr txBox="1"/>
            <p:nvPr/>
          </p:nvSpPr>
          <p:spPr>
            <a:xfrm>
              <a:off x="101600" y="-38100"/>
              <a:ext cx="1874049" cy="647700"/>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rot="-2700000">
            <a:off x="-1252917" y="9310494"/>
            <a:ext cx="3610047" cy="855175"/>
            <a:chOff x="0" y="0"/>
            <a:chExt cx="2573374" cy="609600"/>
          </a:xfrm>
        </p:grpSpPr>
        <p:sp>
          <p:nvSpPr>
            <p:cNvPr id="43" name="Freeform 43"/>
            <p:cNvSpPr/>
            <p:nvPr/>
          </p:nvSpPr>
          <p:spPr>
            <a:xfrm>
              <a:off x="0" y="0"/>
              <a:ext cx="2573374" cy="609600"/>
            </a:xfrm>
            <a:custGeom>
              <a:avLst/>
              <a:gdLst/>
              <a:ahLst/>
              <a:cxnLst/>
              <a:rect l="l" t="t" r="r" b="b"/>
              <a:pathLst>
                <a:path w="2573374" h="609600">
                  <a:moveTo>
                    <a:pt x="203200" y="0"/>
                  </a:moveTo>
                  <a:lnTo>
                    <a:pt x="2573374" y="0"/>
                  </a:lnTo>
                  <a:lnTo>
                    <a:pt x="2370174" y="609600"/>
                  </a:lnTo>
                  <a:lnTo>
                    <a:pt x="0" y="609600"/>
                  </a:lnTo>
                  <a:lnTo>
                    <a:pt x="203200" y="0"/>
                  </a:lnTo>
                  <a:close/>
                </a:path>
              </a:pathLst>
            </a:custGeom>
            <a:solidFill>
              <a:srgbClr val="03AF3D"/>
            </a:solidFill>
          </p:spPr>
          <p:txBody>
            <a:bodyPr/>
            <a:lstStyle/>
            <a:p>
              <a:endParaRPr lang="en-US"/>
            </a:p>
          </p:txBody>
        </p:sp>
        <p:sp>
          <p:nvSpPr>
            <p:cNvPr id="44" name="TextBox 44"/>
            <p:cNvSpPr txBox="1"/>
            <p:nvPr/>
          </p:nvSpPr>
          <p:spPr>
            <a:xfrm>
              <a:off x="101600" y="-38100"/>
              <a:ext cx="2370174" cy="647700"/>
            </a:xfrm>
            <a:prstGeom prst="rect">
              <a:avLst/>
            </a:prstGeom>
          </p:spPr>
          <p:txBody>
            <a:bodyPr lIns="50800" tIns="50800" rIns="50800" bIns="50800" rtlCol="0" anchor="ctr"/>
            <a:lstStyle/>
            <a:p>
              <a:pPr algn="ctr">
                <a:lnSpc>
                  <a:spcPts val="2659"/>
                </a:lnSpc>
              </a:pPr>
              <a:endParaRPr/>
            </a:p>
          </p:txBody>
        </p:sp>
      </p:grpSp>
      <p:sp>
        <p:nvSpPr>
          <p:cNvPr id="45" name="Freeform 45"/>
          <p:cNvSpPr/>
          <p:nvPr/>
        </p:nvSpPr>
        <p:spPr>
          <a:xfrm>
            <a:off x="17116175"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2"/>
            <a:stretch>
              <a:fillRect/>
            </a:stretch>
          </a:blipFill>
        </p:spPr>
        <p:txBody>
          <a:bodyPr/>
          <a:lstStyle/>
          <a:p>
            <a:endParaRPr lang="en-US"/>
          </a:p>
        </p:txBody>
      </p:sp>
      <p:grpSp>
        <p:nvGrpSpPr>
          <p:cNvPr id="46" name="Group 46"/>
          <p:cNvGrpSpPr/>
          <p:nvPr/>
        </p:nvGrpSpPr>
        <p:grpSpPr>
          <a:xfrm>
            <a:off x="1731203" y="4459327"/>
            <a:ext cx="4725177" cy="1653054"/>
            <a:chOff x="0" y="0"/>
            <a:chExt cx="1161675" cy="406400"/>
          </a:xfrm>
        </p:grpSpPr>
        <p:sp>
          <p:nvSpPr>
            <p:cNvPr id="47" name="Freeform 47"/>
            <p:cNvSpPr/>
            <p:nvPr/>
          </p:nvSpPr>
          <p:spPr>
            <a:xfrm>
              <a:off x="17780" y="22860"/>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B7E6C7"/>
            </a:solidFill>
          </p:spPr>
          <p:txBody>
            <a:bodyPr/>
            <a:lstStyle/>
            <a:p>
              <a:endParaRPr lang="en-US"/>
            </a:p>
          </p:txBody>
        </p:sp>
      </p:grpSp>
      <p:sp>
        <p:nvSpPr>
          <p:cNvPr id="48" name="TextBox 48"/>
          <p:cNvSpPr txBox="1"/>
          <p:nvPr/>
        </p:nvSpPr>
        <p:spPr>
          <a:xfrm>
            <a:off x="2628169" y="4833255"/>
            <a:ext cx="2728671" cy="805758"/>
          </a:xfrm>
          <a:prstGeom prst="rect">
            <a:avLst/>
          </a:prstGeom>
        </p:spPr>
        <p:txBody>
          <a:bodyPr lIns="0" tIns="0" rIns="0" bIns="0" rtlCol="0" anchor="t">
            <a:spAutoFit/>
          </a:bodyPr>
          <a:lstStyle/>
          <a:p>
            <a:pPr marL="0" lvl="0" indent="0" algn="ctr">
              <a:lnSpc>
                <a:spcPts val="3377"/>
              </a:lnSpc>
              <a:spcBef>
                <a:spcPct val="0"/>
              </a:spcBef>
            </a:pPr>
            <a:r>
              <a:rPr lang="en-US" sz="2251" u="none" strike="noStrike" spc="67">
                <a:solidFill>
                  <a:srgbClr val="000000"/>
                </a:solidFill>
                <a:latin typeface="Poppins Medium"/>
              </a:rPr>
              <a:t>Courtney Stewart</a:t>
            </a:r>
          </a:p>
          <a:p>
            <a:pPr marL="0" lvl="0" indent="0" algn="ctr">
              <a:lnSpc>
                <a:spcPts val="2927"/>
              </a:lnSpc>
              <a:spcBef>
                <a:spcPct val="0"/>
              </a:spcBef>
            </a:pPr>
            <a:r>
              <a:rPr lang="en-US" sz="1951" u="none" strike="noStrike" spc="58">
                <a:solidFill>
                  <a:srgbClr val="000000"/>
                </a:solidFill>
                <a:latin typeface="Poppins Medium"/>
              </a:rPr>
              <a:t>Chairman/CEO</a:t>
            </a:r>
          </a:p>
        </p:txBody>
      </p:sp>
      <p:grpSp>
        <p:nvGrpSpPr>
          <p:cNvPr id="49" name="Group 49"/>
          <p:cNvGrpSpPr/>
          <p:nvPr/>
        </p:nvGrpSpPr>
        <p:grpSpPr>
          <a:xfrm>
            <a:off x="11829234" y="1396145"/>
            <a:ext cx="3016231" cy="2432157"/>
            <a:chOff x="7633" y="-540886"/>
            <a:chExt cx="1146423" cy="924426"/>
          </a:xfrm>
        </p:grpSpPr>
        <p:sp>
          <p:nvSpPr>
            <p:cNvPr id="50" name="Freeform 50"/>
            <p:cNvSpPr/>
            <p:nvPr/>
          </p:nvSpPr>
          <p:spPr>
            <a:xfrm>
              <a:off x="17780" y="22860"/>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4AB277"/>
            </a:solidFill>
          </p:spPr>
          <p:txBody>
            <a:bodyPr/>
            <a:lstStyle/>
            <a:p>
              <a:endParaRPr lang="en-US"/>
            </a:p>
          </p:txBody>
        </p:sp>
        <p:sp>
          <p:nvSpPr>
            <p:cNvPr id="69" name="Freeform 50">
              <a:extLst>
                <a:ext uri="{FF2B5EF4-FFF2-40B4-BE49-F238E27FC236}">
                  <a16:creationId xmlns:a16="http://schemas.microsoft.com/office/drawing/2014/main" id="{46438EA1-57FF-0FED-4862-E4C30BD0F553}"/>
                </a:ext>
              </a:extLst>
            </p:cNvPr>
            <p:cNvSpPr/>
            <p:nvPr/>
          </p:nvSpPr>
          <p:spPr>
            <a:xfrm>
              <a:off x="7633" y="-540886"/>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4AB277"/>
            </a:solidFill>
          </p:spPr>
          <p:txBody>
            <a:bodyPr/>
            <a:lstStyle/>
            <a:p>
              <a:endParaRPr lang="en-US"/>
            </a:p>
          </p:txBody>
        </p:sp>
      </p:grpSp>
      <p:sp>
        <p:nvSpPr>
          <p:cNvPr id="51" name="TextBox 51"/>
          <p:cNvSpPr txBox="1"/>
          <p:nvPr/>
        </p:nvSpPr>
        <p:spPr>
          <a:xfrm>
            <a:off x="11949260" y="1545045"/>
            <a:ext cx="2562936" cy="621965"/>
          </a:xfrm>
          <a:prstGeom prst="rect">
            <a:avLst/>
          </a:prstGeom>
        </p:spPr>
        <p:txBody>
          <a:bodyPr wrap="square" lIns="0" tIns="0" rIns="0" bIns="0" rtlCol="0" anchor="t">
            <a:spAutoFit/>
          </a:bodyPr>
          <a:lstStyle/>
          <a:p>
            <a:pPr marL="0" lvl="0" indent="0" algn="ctr">
              <a:lnSpc>
                <a:spcPts val="2544"/>
              </a:lnSpc>
              <a:spcBef>
                <a:spcPct val="0"/>
              </a:spcBef>
            </a:pPr>
            <a:r>
              <a:rPr lang="en-US" sz="1696" spc="50" dirty="0">
                <a:solidFill>
                  <a:srgbClr val="000000"/>
                </a:solidFill>
                <a:latin typeface="Poppins Medium"/>
              </a:rPr>
              <a:t>Foster Sellers</a:t>
            </a:r>
            <a:endParaRPr lang="en-US" sz="1696" u="none" strike="noStrike" spc="50" dirty="0">
              <a:solidFill>
                <a:srgbClr val="000000"/>
              </a:solidFill>
              <a:latin typeface="Poppins Medium"/>
            </a:endParaRPr>
          </a:p>
          <a:p>
            <a:pPr marL="0" lvl="0" indent="0" algn="ctr">
              <a:lnSpc>
                <a:spcPts val="2544"/>
              </a:lnSpc>
              <a:spcBef>
                <a:spcPct val="0"/>
              </a:spcBef>
            </a:pPr>
            <a:r>
              <a:rPr lang="en-US" sz="1696" spc="50" dirty="0">
                <a:solidFill>
                  <a:srgbClr val="000000"/>
                </a:solidFill>
                <a:latin typeface="Poppins Medium"/>
              </a:rPr>
              <a:t>Program </a:t>
            </a:r>
            <a:r>
              <a:rPr lang="en-US" sz="1696" u="none" strike="noStrike" spc="50" dirty="0">
                <a:solidFill>
                  <a:srgbClr val="000000"/>
                </a:solidFill>
                <a:latin typeface="Poppins Medium"/>
              </a:rPr>
              <a:t>Coordinator</a:t>
            </a:r>
          </a:p>
        </p:txBody>
      </p:sp>
      <p:grpSp>
        <p:nvGrpSpPr>
          <p:cNvPr id="52" name="Group 52"/>
          <p:cNvGrpSpPr/>
          <p:nvPr/>
        </p:nvGrpSpPr>
        <p:grpSpPr>
          <a:xfrm>
            <a:off x="11813679" y="4218939"/>
            <a:ext cx="2969830" cy="942692"/>
            <a:chOff x="-22951" y="55356"/>
            <a:chExt cx="1136276" cy="360680"/>
          </a:xfrm>
        </p:grpSpPr>
        <p:sp>
          <p:nvSpPr>
            <p:cNvPr id="53" name="Freeform 53"/>
            <p:cNvSpPr/>
            <p:nvPr/>
          </p:nvSpPr>
          <p:spPr>
            <a:xfrm>
              <a:off x="-22951" y="55356"/>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4AB277"/>
            </a:solidFill>
          </p:spPr>
          <p:txBody>
            <a:bodyPr/>
            <a:lstStyle/>
            <a:p>
              <a:endParaRPr lang="en-US" dirty="0"/>
            </a:p>
          </p:txBody>
        </p:sp>
      </p:grpSp>
      <p:sp>
        <p:nvSpPr>
          <p:cNvPr id="54" name="TextBox 54"/>
          <p:cNvSpPr txBox="1"/>
          <p:nvPr/>
        </p:nvSpPr>
        <p:spPr>
          <a:xfrm>
            <a:off x="11716528" y="3064842"/>
            <a:ext cx="3066981" cy="541815"/>
          </a:xfrm>
          <a:prstGeom prst="rect">
            <a:avLst/>
          </a:prstGeom>
        </p:spPr>
        <p:txBody>
          <a:bodyPr lIns="0" tIns="0" rIns="0" bIns="0" rtlCol="0" anchor="t">
            <a:spAutoFit/>
          </a:bodyPr>
          <a:lstStyle/>
          <a:p>
            <a:pPr marL="0" lvl="0" indent="0" algn="ctr">
              <a:lnSpc>
                <a:spcPts val="2278"/>
              </a:lnSpc>
              <a:spcBef>
                <a:spcPct val="0"/>
              </a:spcBef>
            </a:pPr>
            <a:r>
              <a:rPr lang="en-US" sz="1518" u="none" strike="noStrike" spc="45" dirty="0">
                <a:solidFill>
                  <a:srgbClr val="000000"/>
                </a:solidFill>
                <a:latin typeface="Poppins Medium"/>
              </a:rPr>
              <a:t>Zachary Ragone</a:t>
            </a:r>
          </a:p>
          <a:p>
            <a:pPr marL="0" lvl="0" indent="0" algn="ctr">
              <a:lnSpc>
                <a:spcPts val="2023"/>
              </a:lnSpc>
              <a:spcBef>
                <a:spcPct val="0"/>
              </a:spcBef>
            </a:pPr>
            <a:r>
              <a:rPr lang="en-US" sz="1518" u="none" strike="noStrike" spc="45" dirty="0">
                <a:solidFill>
                  <a:srgbClr val="000000"/>
                </a:solidFill>
                <a:latin typeface="Poppins Medium"/>
              </a:rPr>
              <a:t>Policy Director</a:t>
            </a:r>
          </a:p>
        </p:txBody>
      </p:sp>
      <p:grpSp>
        <p:nvGrpSpPr>
          <p:cNvPr id="58" name="Group 58"/>
          <p:cNvGrpSpPr/>
          <p:nvPr/>
        </p:nvGrpSpPr>
        <p:grpSpPr>
          <a:xfrm>
            <a:off x="11863907" y="88835"/>
            <a:ext cx="2952040" cy="1032740"/>
            <a:chOff x="0" y="0"/>
            <a:chExt cx="1161675" cy="406400"/>
          </a:xfrm>
        </p:grpSpPr>
        <p:sp>
          <p:nvSpPr>
            <p:cNvPr id="59" name="Freeform 59"/>
            <p:cNvSpPr/>
            <p:nvPr/>
          </p:nvSpPr>
          <p:spPr>
            <a:xfrm>
              <a:off x="17780" y="22860"/>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4AB277"/>
            </a:solidFill>
          </p:spPr>
          <p:txBody>
            <a:bodyPr/>
            <a:lstStyle/>
            <a:p>
              <a:endParaRPr lang="en-US"/>
            </a:p>
          </p:txBody>
        </p:sp>
      </p:grpSp>
      <p:sp>
        <p:nvSpPr>
          <p:cNvPr id="60" name="TextBox 60"/>
          <p:cNvSpPr txBox="1"/>
          <p:nvPr/>
        </p:nvSpPr>
        <p:spPr>
          <a:xfrm>
            <a:off x="12054841" y="274920"/>
            <a:ext cx="2487506" cy="668662"/>
          </a:xfrm>
          <a:prstGeom prst="rect">
            <a:avLst/>
          </a:prstGeom>
        </p:spPr>
        <p:txBody>
          <a:bodyPr lIns="0" tIns="0" rIns="0" bIns="0" rtlCol="0" anchor="t">
            <a:spAutoFit/>
          </a:bodyPr>
          <a:lstStyle/>
          <a:p>
            <a:pPr marL="0" lvl="0" indent="0" algn="ctr">
              <a:lnSpc>
                <a:spcPts val="2635"/>
              </a:lnSpc>
              <a:spcBef>
                <a:spcPct val="0"/>
              </a:spcBef>
            </a:pPr>
            <a:r>
              <a:rPr lang="en-US" sz="1757" u="none" strike="noStrike" spc="52" dirty="0">
                <a:solidFill>
                  <a:srgbClr val="000000"/>
                </a:solidFill>
                <a:latin typeface="Poppins Medium"/>
              </a:rPr>
              <a:t>Jarnese Harris</a:t>
            </a:r>
          </a:p>
          <a:p>
            <a:pPr marL="0" lvl="0" indent="0" algn="ctr">
              <a:lnSpc>
                <a:spcPts val="2635"/>
              </a:lnSpc>
              <a:spcBef>
                <a:spcPct val="0"/>
              </a:spcBef>
            </a:pPr>
            <a:r>
              <a:rPr lang="en-US" sz="1757" u="none" strike="noStrike" spc="52" dirty="0">
                <a:solidFill>
                  <a:srgbClr val="000000"/>
                </a:solidFill>
                <a:latin typeface="Poppins Medium"/>
              </a:rPr>
              <a:t>Executive Assistant</a:t>
            </a:r>
          </a:p>
        </p:txBody>
      </p:sp>
      <p:grpSp>
        <p:nvGrpSpPr>
          <p:cNvPr id="61" name="Group 61"/>
          <p:cNvGrpSpPr/>
          <p:nvPr/>
        </p:nvGrpSpPr>
        <p:grpSpPr>
          <a:xfrm>
            <a:off x="11799646" y="6873729"/>
            <a:ext cx="3036214" cy="1062188"/>
            <a:chOff x="0" y="0"/>
            <a:chExt cx="1161675" cy="406400"/>
          </a:xfrm>
        </p:grpSpPr>
        <p:sp>
          <p:nvSpPr>
            <p:cNvPr id="62" name="Freeform 62"/>
            <p:cNvSpPr/>
            <p:nvPr/>
          </p:nvSpPr>
          <p:spPr>
            <a:xfrm>
              <a:off x="17780" y="22860"/>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4AB277"/>
            </a:solidFill>
          </p:spPr>
          <p:txBody>
            <a:bodyPr/>
            <a:lstStyle/>
            <a:p>
              <a:endParaRPr lang="en-US" dirty="0"/>
            </a:p>
          </p:txBody>
        </p:sp>
      </p:grpSp>
      <p:sp>
        <p:nvSpPr>
          <p:cNvPr id="63" name="TextBox 63"/>
          <p:cNvSpPr txBox="1"/>
          <p:nvPr/>
        </p:nvSpPr>
        <p:spPr>
          <a:xfrm>
            <a:off x="11783547" y="7022258"/>
            <a:ext cx="3061918" cy="646652"/>
          </a:xfrm>
          <a:prstGeom prst="rect">
            <a:avLst/>
          </a:prstGeom>
        </p:spPr>
        <p:txBody>
          <a:bodyPr wrap="square" lIns="0" tIns="0" rIns="0" bIns="0" rtlCol="0" anchor="t">
            <a:spAutoFit/>
          </a:bodyPr>
          <a:lstStyle/>
          <a:p>
            <a:pPr algn="ctr">
              <a:lnSpc>
                <a:spcPts val="2638"/>
              </a:lnSpc>
            </a:pPr>
            <a:r>
              <a:rPr lang="en-US" sz="1758" spc="52" dirty="0">
                <a:solidFill>
                  <a:srgbClr val="000000"/>
                </a:solidFill>
                <a:latin typeface="Poppins Medium"/>
              </a:rPr>
              <a:t>Laura Garvin</a:t>
            </a:r>
          </a:p>
          <a:p>
            <a:pPr algn="ctr">
              <a:lnSpc>
                <a:spcPts val="2638"/>
              </a:lnSpc>
            </a:pPr>
            <a:r>
              <a:rPr lang="en-US" sz="1758" spc="52" dirty="0">
                <a:solidFill>
                  <a:srgbClr val="000000"/>
                </a:solidFill>
                <a:latin typeface="Poppins Medium"/>
              </a:rPr>
              <a:t>Administrative Assistant</a:t>
            </a:r>
          </a:p>
        </p:txBody>
      </p:sp>
      <p:grpSp>
        <p:nvGrpSpPr>
          <p:cNvPr id="64" name="Group 64"/>
          <p:cNvGrpSpPr/>
          <p:nvPr/>
        </p:nvGrpSpPr>
        <p:grpSpPr>
          <a:xfrm>
            <a:off x="11767208" y="5516460"/>
            <a:ext cx="3036214" cy="1062188"/>
            <a:chOff x="0" y="0"/>
            <a:chExt cx="1161675" cy="406400"/>
          </a:xfrm>
        </p:grpSpPr>
        <p:sp>
          <p:nvSpPr>
            <p:cNvPr id="65" name="Freeform 65"/>
            <p:cNvSpPr/>
            <p:nvPr/>
          </p:nvSpPr>
          <p:spPr>
            <a:xfrm>
              <a:off x="17780" y="22860"/>
              <a:ext cx="1136276" cy="36068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4AB277"/>
            </a:solidFill>
          </p:spPr>
          <p:txBody>
            <a:bodyPr/>
            <a:lstStyle/>
            <a:p>
              <a:endParaRPr lang="en-US"/>
            </a:p>
          </p:txBody>
        </p:sp>
      </p:grpSp>
      <p:sp>
        <p:nvSpPr>
          <p:cNvPr id="66" name="TextBox 66"/>
          <p:cNvSpPr txBox="1"/>
          <p:nvPr/>
        </p:nvSpPr>
        <p:spPr>
          <a:xfrm>
            <a:off x="11927489" y="4393089"/>
            <a:ext cx="2681010" cy="618332"/>
          </a:xfrm>
          <a:prstGeom prst="rect">
            <a:avLst/>
          </a:prstGeom>
        </p:spPr>
        <p:txBody>
          <a:bodyPr lIns="0" tIns="0" rIns="0" bIns="0" rtlCol="0" anchor="t">
            <a:spAutoFit/>
          </a:bodyPr>
          <a:lstStyle/>
          <a:p>
            <a:pPr algn="ctr">
              <a:lnSpc>
                <a:spcPts val="2468"/>
              </a:lnSpc>
            </a:pPr>
            <a:r>
              <a:rPr lang="en-US" sz="1645" spc="49" dirty="0">
                <a:solidFill>
                  <a:srgbClr val="000000"/>
                </a:solidFill>
                <a:latin typeface="Poppins Medium"/>
              </a:rPr>
              <a:t>Trone Harrington</a:t>
            </a:r>
          </a:p>
          <a:p>
            <a:pPr algn="ctr">
              <a:lnSpc>
                <a:spcPts val="2468"/>
              </a:lnSpc>
            </a:pPr>
            <a:r>
              <a:rPr lang="en-US" sz="1645" spc="49" dirty="0">
                <a:solidFill>
                  <a:srgbClr val="000000"/>
                </a:solidFill>
                <a:latin typeface="Poppins Medium"/>
              </a:rPr>
              <a:t>Outreach Specialist</a:t>
            </a:r>
          </a:p>
        </p:txBody>
      </p:sp>
      <p:grpSp>
        <p:nvGrpSpPr>
          <p:cNvPr id="67" name="Group 61">
            <a:extLst>
              <a:ext uri="{FF2B5EF4-FFF2-40B4-BE49-F238E27FC236}">
                <a16:creationId xmlns:a16="http://schemas.microsoft.com/office/drawing/2014/main" id="{7283BB9C-6BF9-1519-E2D3-3BF463F4817A}"/>
              </a:ext>
            </a:extLst>
          </p:cNvPr>
          <p:cNvGrpSpPr/>
          <p:nvPr/>
        </p:nvGrpSpPr>
        <p:grpSpPr>
          <a:xfrm>
            <a:off x="11747919" y="8206262"/>
            <a:ext cx="3200525" cy="2018905"/>
            <a:chOff x="-62951" y="-229930"/>
            <a:chExt cx="1137293" cy="716914"/>
          </a:xfrm>
        </p:grpSpPr>
        <p:sp>
          <p:nvSpPr>
            <p:cNvPr id="68" name="Freeform 62">
              <a:extLst>
                <a:ext uri="{FF2B5EF4-FFF2-40B4-BE49-F238E27FC236}">
                  <a16:creationId xmlns:a16="http://schemas.microsoft.com/office/drawing/2014/main" id="{B46EE031-D2A6-764F-DDBB-89FB3E4F6B86}"/>
                </a:ext>
              </a:extLst>
            </p:cNvPr>
            <p:cNvSpPr/>
            <p:nvPr/>
          </p:nvSpPr>
          <p:spPr>
            <a:xfrm>
              <a:off x="-62951" y="-229930"/>
              <a:ext cx="1120533" cy="312864"/>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4AB277"/>
            </a:solidFill>
          </p:spPr>
          <p:txBody>
            <a:bodyPr/>
            <a:lstStyle/>
            <a:p>
              <a:r>
                <a:rPr lang="en-US" dirty="0"/>
                <a:t>             </a:t>
              </a:r>
              <a:r>
                <a:rPr lang="en-US" sz="1760" dirty="0">
                  <a:latin typeface="Poppins Medium" panose="00000600000000000000" pitchFamily="2" charset="0"/>
                  <a:cs typeface="Poppins Medium" panose="00000600000000000000" pitchFamily="2" charset="0"/>
                </a:rPr>
                <a:t>Shayla Pratt</a:t>
              </a:r>
            </a:p>
            <a:p>
              <a:r>
                <a:rPr lang="en-US" sz="1760" dirty="0">
                  <a:latin typeface="Poppins Medium" panose="00000600000000000000" pitchFamily="2" charset="0"/>
                  <a:cs typeface="Poppins Medium" panose="00000600000000000000" pitchFamily="2" charset="0"/>
                </a:rPr>
                <a:t>Outreach Team Member</a:t>
              </a:r>
            </a:p>
          </p:txBody>
        </p:sp>
        <p:sp>
          <p:nvSpPr>
            <p:cNvPr id="55" name="Freeform 62">
              <a:extLst>
                <a:ext uri="{FF2B5EF4-FFF2-40B4-BE49-F238E27FC236}">
                  <a16:creationId xmlns:a16="http://schemas.microsoft.com/office/drawing/2014/main" id="{BC82A09F-6F31-7993-E65B-B1B36930C9CA}"/>
                </a:ext>
              </a:extLst>
            </p:cNvPr>
            <p:cNvSpPr/>
            <p:nvPr/>
          </p:nvSpPr>
          <p:spPr>
            <a:xfrm>
              <a:off x="-46191" y="196524"/>
              <a:ext cx="1120533" cy="290460"/>
            </a:xfrm>
            <a:custGeom>
              <a:avLst/>
              <a:gdLst/>
              <a:ahLst/>
              <a:cxnLst/>
              <a:rect l="l" t="t" r="r" b="b"/>
              <a:pathLst>
                <a:path w="1136276" h="360680">
                  <a:moveTo>
                    <a:pt x="1136276" y="180340"/>
                  </a:moveTo>
                  <a:cubicBezTo>
                    <a:pt x="1136276" y="81280"/>
                    <a:pt x="1056266" y="0"/>
                    <a:pt x="955935" y="0"/>
                  </a:cubicBezTo>
                  <a:lnTo>
                    <a:pt x="172720" y="0"/>
                  </a:lnTo>
                  <a:lnTo>
                    <a:pt x="172720" y="1270"/>
                  </a:lnTo>
                  <a:cubicBezTo>
                    <a:pt x="76200" y="5080"/>
                    <a:pt x="0" y="83820"/>
                    <a:pt x="0" y="180340"/>
                  </a:cubicBezTo>
                  <a:cubicBezTo>
                    <a:pt x="0" y="276860"/>
                    <a:pt x="77470" y="355600"/>
                    <a:pt x="172720" y="359410"/>
                  </a:cubicBezTo>
                  <a:lnTo>
                    <a:pt x="172720" y="360680"/>
                  </a:lnTo>
                  <a:lnTo>
                    <a:pt x="955935" y="360680"/>
                  </a:lnTo>
                  <a:cubicBezTo>
                    <a:pt x="1054995" y="360680"/>
                    <a:pt x="1136276" y="279400"/>
                    <a:pt x="1136276" y="180340"/>
                  </a:cubicBezTo>
                  <a:close/>
                </a:path>
              </a:pathLst>
            </a:custGeom>
            <a:solidFill>
              <a:srgbClr val="4AB277"/>
            </a:solidFill>
          </p:spPr>
          <p:txBody>
            <a:bodyPr/>
            <a:lstStyle/>
            <a:p>
              <a:r>
                <a:rPr lang="en-US" dirty="0"/>
                <a:t>             </a:t>
              </a:r>
              <a:r>
                <a:rPr lang="en-US" sz="1760" dirty="0">
                  <a:latin typeface="Poppins Medium" panose="00000600000000000000" pitchFamily="2" charset="0"/>
                  <a:cs typeface="Poppins Medium" panose="00000600000000000000" pitchFamily="2" charset="0"/>
                </a:rPr>
                <a:t>Cordero Tann</a:t>
              </a:r>
            </a:p>
            <a:p>
              <a:r>
                <a:rPr lang="en-US" sz="1760" dirty="0">
                  <a:latin typeface="Poppins Medium" panose="00000600000000000000" pitchFamily="2" charset="0"/>
                  <a:cs typeface="Poppins Medium" panose="00000600000000000000" pitchFamily="2" charset="0"/>
                </a:rPr>
                <a:t>Outreach Team Member</a:t>
              </a:r>
            </a:p>
          </p:txBody>
        </p:sp>
      </p:grpSp>
      <p:sp>
        <p:nvSpPr>
          <p:cNvPr id="72" name="AutoShape 4">
            <a:extLst>
              <a:ext uri="{FF2B5EF4-FFF2-40B4-BE49-F238E27FC236}">
                <a16:creationId xmlns:a16="http://schemas.microsoft.com/office/drawing/2014/main" id="{2ADB7643-3EA3-BFBF-E505-1A072D057CEB}"/>
              </a:ext>
            </a:extLst>
          </p:cNvPr>
          <p:cNvSpPr/>
          <p:nvPr/>
        </p:nvSpPr>
        <p:spPr>
          <a:xfrm>
            <a:off x="10241359" y="8601072"/>
            <a:ext cx="1537753" cy="45719"/>
          </a:xfrm>
          <a:prstGeom prst="rect">
            <a:avLst/>
          </a:prstGeom>
          <a:solidFill>
            <a:srgbClr val="191919">
              <a:alpha val="19608"/>
            </a:srgbClr>
          </a:solidFill>
        </p:spPr>
        <p:txBody>
          <a:bodyPr/>
          <a:lstStyle/>
          <a:p>
            <a:endParaRPr lang="en-US"/>
          </a:p>
        </p:txBody>
      </p:sp>
      <p:sp>
        <p:nvSpPr>
          <p:cNvPr id="73" name="AutoShape 4">
            <a:extLst>
              <a:ext uri="{FF2B5EF4-FFF2-40B4-BE49-F238E27FC236}">
                <a16:creationId xmlns:a16="http://schemas.microsoft.com/office/drawing/2014/main" id="{E33E0FA3-A897-C5CE-6FFF-130A3C4D343A}"/>
              </a:ext>
            </a:extLst>
          </p:cNvPr>
          <p:cNvSpPr/>
          <p:nvPr/>
        </p:nvSpPr>
        <p:spPr>
          <a:xfrm flipV="1">
            <a:off x="7289605" y="9730852"/>
            <a:ext cx="4510041" cy="88392"/>
          </a:xfrm>
          <a:prstGeom prst="rect">
            <a:avLst/>
          </a:prstGeom>
          <a:solidFill>
            <a:srgbClr val="191919">
              <a:alpha val="19608"/>
            </a:srgbClr>
          </a:solidFill>
        </p:spPr>
        <p:txBody>
          <a:bodyPr/>
          <a:lstStyle/>
          <a:p>
            <a:endParaRPr lang="en-US"/>
          </a:p>
        </p:txBody>
      </p:sp>
      <p:sp>
        <p:nvSpPr>
          <p:cNvPr id="56" name="AutoShape 4">
            <a:extLst>
              <a:ext uri="{FF2B5EF4-FFF2-40B4-BE49-F238E27FC236}">
                <a16:creationId xmlns:a16="http://schemas.microsoft.com/office/drawing/2014/main" id="{70F041D4-2886-3D00-87F3-507C87257926}"/>
              </a:ext>
            </a:extLst>
          </p:cNvPr>
          <p:cNvSpPr/>
          <p:nvPr/>
        </p:nvSpPr>
        <p:spPr>
          <a:xfrm flipV="1">
            <a:off x="10451909" y="7803385"/>
            <a:ext cx="1635972" cy="45719"/>
          </a:xfrm>
          <a:prstGeom prst="rect">
            <a:avLst/>
          </a:prstGeom>
          <a:solidFill>
            <a:srgbClr val="191919">
              <a:alpha val="19608"/>
            </a:srgbClr>
          </a:solidFill>
        </p:spPr>
        <p:txBody>
          <a:bodyPr/>
          <a:lstStyle/>
          <a:p>
            <a:endParaRPr lang="en-US"/>
          </a:p>
        </p:txBody>
      </p:sp>
      <p:sp>
        <p:nvSpPr>
          <p:cNvPr id="57" name="AutoShape 4">
            <a:extLst>
              <a:ext uri="{FF2B5EF4-FFF2-40B4-BE49-F238E27FC236}">
                <a16:creationId xmlns:a16="http://schemas.microsoft.com/office/drawing/2014/main" id="{81AAD8EE-DE8D-411C-74BE-4B04EE0A106A}"/>
              </a:ext>
            </a:extLst>
          </p:cNvPr>
          <p:cNvSpPr/>
          <p:nvPr/>
        </p:nvSpPr>
        <p:spPr>
          <a:xfrm flipV="1">
            <a:off x="7277120" y="455763"/>
            <a:ext cx="4706781" cy="45719"/>
          </a:xfrm>
          <a:prstGeom prst="rect">
            <a:avLst/>
          </a:prstGeom>
          <a:solidFill>
            <a:srgbClr val="191919">
              <a:alpha val="19608"/>
            </a:srgbClr>
          </a:solidFill>
        </p:spPr>
        <p:txBody>
          <a:bodyPr/>
          <a:lstStyle/>
          <a:p>
            <a:endParaRPr lang="en-US"/>
          </a:p>
        </p:txBody>
      </p:sp>
      <p:sp>
        <p:nvSpPr>
          <p:cNvPr id="70" name="TextBox 63">
            <a:extLst>
              <a:ext uri="{FF2B5EF4-FFF2-40B4-BE49-F238E27FC236}">
                <a16:creationId xmlns:a16="http://schemas.microsoft.com/office/drawing/2014/main" id="{98722DC7-BC30-34BD-0A5E-43B830751D0D}"/>
              </a:ext>
            </a:extLst>
          </p:cNvPr>
          <p:cNvSpPr txBox="1"/>
          <p:nvPr/>
        </p:nvSpPr>
        <p:spPr>
          <a:xfrm>
            <a:off x="11891095" y="5753655"/>
            <a:ext cx="2865200" cy="646652"/>
          </a:xfrm>
          <a:prstGeom prst="rect">
            <a:avLst/>
          </a:prstGeom>
        </p:spPr>
        <p:txBody>
          <a:bodyPr lIns="0" tIns="0" rIns="0" bIns="0" rtlCol="0" anchor="t">
            <a:spAutoFit/>
          </a:bodyPr>
          <a:lstStyle/>
          <a:p>
            <a:pPr algn="ctr">
              <a:lnSpc>
                <a:spcPts val="2638"/>
              </a:lnSpc>
            </a:pPr>
            <a:r>
              <a:rPr lang="en-US" sz="1758" spc="52" dirty="0">
                <a:solidFill>
                  <a:srgbClr val="000000"/>
                </a:solidFill>
                <a:latin typeface="Poppins Medium"/>
              </a:rPr>
              <a:t>Zachary Talamonti</a:t>
            </a:r>
          </a:p>
          <a:p>
            <a:pPr algn="ctr">
              <a:lnSpc>
                <a:spcPts val="2638"/>
              </a:lnSpc>
            </a:pPr>
            <a:r>
              <a:rPr lang="en-US" sz="1758" spc="52" dirty="0">
                <a:solidFill>
                  <a:srgbClr val="000000"/>
                </a:solidFill>
                <a:latin typeface="Poppins Medium"/>
              </a:rPr>
              <a:t>Wellness Coach</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alphaModFix amt="49000"/>
            </a:blip>
            <a:stretch>
              <a:fillRect t="-9259" b="-9259"/>
            </a:stretch>
          </a:blipFill>
        </p:spPr>
        <p:txBody>
          <a:bodyPr/>
          <a:lstStyle/>
          <a:p>
            <a:endParaRPr lang="en-US"/>
          </a:p>
        </p:txBody>
      </p:sp>
      <p:grpSp>
        <p:nvGrpSpPr>
          <p:cNvPr id="3" name="Group 3"/>
          <p:cNvGrpSpPr/>
          <p:nvPr/>
        </p:nvGrpSpPr>
        <p:grpSpPr>
          <a:xfrm rot="484507">
            <a:off x="3226335" y="5171475"/>
            <a:ext cx="1526730" cy="3773036"/>
            <a:chOff x="0" y="0"/>
            <a:chExt cx="328893" cy="812800"/>
          </a:xfrm>
        </p:grpSpPr>
        <p:sp>
          <p:nvSpPr>
            <p:cNvPr id="4" name="Freeform 4"/>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5" name="TextBox 5"/>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484507">
            <a:off x="1027785" y="2186987"/>
            <a:ext cx="2177609" cy="5381566"/>
            <a:chOff x="0" y="0"/>
            <a:chExt cx="328893" cy="812800"/>
          </a:xfrm>
        </p:grpSpPr>
        <p:sp>
          <p:nvSpPr>
            <p:cNvPr id="7" name="Freeform 7"/>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8" name="TextBox 8"/>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a:off x="5669732" y="8930638"/>
            <a:ext cx="13531518" cy="1800204"/>
            <a:chOff x="0" y="0"/>
            <a:chExt cx="3563857" cy="474128"/>
          </a:xfrm>
        </p:grpSpPr>
        <p:sp>
          <p:nvSpPr>
            <p:cNvPr id="10" name="Freeform 10"/>
            <p:cNvSpPr/>
            <p:nvPr/>
          </p:nvSpPr>
          <p:spPr>
            <a:xfrm>
              <a:off x="0" y="0"/>
              <a:ext cx="3563857" cy="474128"/>
            </a:xfrm>
            <a:custGeom>
              <a:avLst/>
              <a:gdLst/>
              <a:ahLst/>
              <a:cxnLst/>
              <a:rect l="l" t="t" r="r" b="b"/>
              <a:pathLst>
                <a:path w="3563857" h="474128">
                  <a:moveTo>
                    <a:pt x="0" y="0"/>
                  </a:moveTo>
                  <a:lnTo>
                    <a:pt x="3563857" y="0"/>
                  </a:lnTo>
                  <a:lnTo>
                    <a:pt x="3563857" y="474128"/>
                  </a:lnTo>
                  <a:lnTo>
                    <a:pt x="0" y="474128"/>
                  </a:lnTo>
                  <a:close/>
                </a:path>
              </a:pathLst>
            </a:custGeom>
            <a:solidFill>
              <a:srgbClr val="000000"/>
            </a:solidFill>
            <a:ln cap="sq">
              <a:noFill/>
              <a:prstDash val="solid"/>
              <a:miter/>
            </a:ln>
          </p:spPr>
          <p:txBody>
            <a:bodyPr/>
            <a:lstStyle/>
            <a:p>
              <a:endParaRPr lang="en-US"/>
            </a:p>
          </p:txBody>
        </p:sp>
        <p:sp>
          <p:nvSpPr>
            <p:cNvPr id="11" name="TextBox 11"/>
            <p:cNvSpPr txBox="1"/>
            <p:nvPr/>
          </p:nvSpPr>
          <p:spPr>
            <a:xfrm>
              <a:off x="0" y="-38100"/>
              <a:ext cx="3563857" cy="512228"/>
            </a:xfrm>
            <a:prstGeom prst="rect">
              <a:avLst/>
            </a:prstGeom>
          </p:spPr>
          <p:txBody>
            <a:bodyPr lIns="50800" tIns="50800" rIns="50800" bIns="50800" rtlCol="0" anchor="ctr"/>
            <a:lstStyle/>
            <a:p>
              <a:pPr algn="ctr">
                <a:lnSpc>
                  <a:spcPts val="2659"/>
                </a:lnSpc>
              </a:pPr>
              <a:endParaRPr/>
            </a:p>
          </p:txBody>
        </p:sp>
      </p:grpSp>
      <p:grpSp>
        <p:nvGrpSpPr>
          <p:cNvPr id="12" name="Group 12"/>
          <p:cNvGrpSpPr/>
          <p:nvPr/>
        </p:nvGrpSpPr>
        <p:grpSpPr>
          <a:xfrm rot="-10727714">
            <a:off x="3490224" y="8907034"/>
            <a:ext cx="2308447" cy="2235025"/>
            <a:chOff x="0" y="0"/>
            <a:chExt cx="812800" cy="786948"/>
          </a:xfrm>
        </p:grpSpPr>
        <p:sp>
          <p:nvSpPr>
            <p:cNvPr id="13" name="Freeform 13"/>
            <p:cNvSpPr/>
            <p:nvPr/>
          </p:nvSpPr>
          <p:spPr>
            <a:xfrm>
              <a:off x="0" y="0"/>
              <a:ext cx="812800" cy="786948"/>
            </a:xfrm>
            <a:custGeom>
              <a:avLst/>
              <a:gdLst/>
              <a:ahLst/>
              <a:cxnLst/>
              <a:rect l="l" t="t" r="r" b="b"/>
              <a:pathLst>
                <a:path w="812800" h="786948">
                  <a:moveTo>
                    <a:pt x="406400" y="0"/>
                  </a:moveTo>
                  <a:lnTo>
                    <a:pt x="812800" y="786948"/>
                  </a:lnTo>
                  <a:lnTo>
                    <a:pt x="0" y="786948"/>
                  </a:lnTo>
                  <a:lnTo>
                    <a:pt x="406400" y="0"/>
                  </a:lnTo>
                  <a:close/>
                </a:path>
              </a:pathLst>
            </a:custGeom>
            <a:solidFill>
              <a:srgbClr val="002E14"/>
            </a:solidFill>
          </p:spPr>
          <p:txBody>
            <a:bodyPr/>
            <a:lstStyle/>
            <a:p>
              <a:endParaRPr lang="en-US"/>
            </a:p>
          </p:txBody>
        </p:sp>
        <p:sp>
          <p:nvSpPr>
            <p:cNvPr id="14" name="TextBox 14"/>
            <p:cNvSpPr txBox="1"/>
            <p:nvPr/>
          </p:nvSpPr>
          <p:spPr>
            <a:xfrm>
              <a:off x="127000" y="327269"/>
              <a:ext cx="558800" cy="403469"/>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3892392">
            <a:off x="-6027161" y="4185233"/>
            <a:ext cx="13356476" cy="4945059"/>
            <a:chOff x="0" y="0"/>
            <a:chExt cx="3517755" cy="1302402"/>
          </a:xfrm>
        </p:grpSpPr>
        <p:sp>
          <p:nvSpPr>
            <p:cNvPr id="16" name="Freeform 16"/>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17" name="TextBox 17"/>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18" name="Group 18"/>
          <p:cNvGrpSpPr/>
          <p:nvPr/>
        </p:nvGrpSpPr>
        <p:grpSpPr>
          <a:xfrm rot="-2700000">
            <a:off x="-3060156" y="6166943"/>
            <a:ext cx="9136277" cy="2164270"/>
            <a:chOff x="0" y="0"/>
            <a:chExt cx="2573374" cy="609600"/>
          </a:xfrm>
        </p:grpSpPr>
        <p:sp>
          <p:nvSpPr>
            <p:cNvPr id="19" name="Freeform 19"/>
            <p:cNvSpPr/>
            <p:nvPr/>
          </p:nvSpPr>
          <p:spPr>
            <a:xfrm>
              <a:off x="0" y="0"/>
              <a:ext cx="2573374" cy="609600"/>
            </a:xfrm>
            <a:custGeom>
              <a:avLst/>
              <a:gdLst/>
              <a:ahLst/>
              <a:cxnLst/>
              <a:rect l="l" t="t" r="r" b="b"/>
              <a:pathLst>
                <a:path w="2573374" h="609600">
                  <a:moveTo>
                    <a:pt x="203200" y="0"/>
                  </a:moveTo>
                  <a:lnTo>
                    <a:pt x="2573374" y="0"/>
                  </a:lnTo>
                  <a:lnTo>
                    <a:pt x="2370174" y="609600"/>
                  </a:lnTo>
                  <a:lnTo>
                    <a:pt x="0" y="609600"/>
                  </a:lnTo>
                  <a:lnTo>
                    <a:pt x="203200" y="0"/>
                  </a:lnTo>
                  <a:close/>
                </a:path>
              </a:pathLst>
            </a:custGeom>
            <a:solidFill>
              <a:srgbClr val="03AF3D"/>
            </a:solidFill>
          </p:spPr>
          <p:txBody>
            <a:bodyPr/>
            <a:lstStyle/>
            <a:p>
              <a:endParaRPr lang="en-US"/>
            </a:p>
          </p:txBody>
        </p:sp>
        <p:sp>
          <p:nvSpPr>
            <p:cNvPr id="20" name="TextBox 20"/>
            <p:cNvSpPr txBox="1"/>
            <p:nvPr/>
          </p:nvSpPr>
          <p:spPr>
            <a:xfrm>
              <a:off x="101600" y="-38100"/>
              <a:ext cx="2370174" cy="6477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2700000">
            <a:off x="-4108106" y="2660710"/>
            <a:ext cx="8628344" cy="2532118"/>
            <a:chOff x="0" y="0"/>
            <a:chExt cx="2077249" cy="609600"/>
          </a:xfrm>
        </p:grpSpPr>
        <p:sp>
          <p:nvSpPr>
            <p:cNvPr id="22" name="Freeform 22"/>
            <p:cNvSpPr/>
            <p:nvPr/>
          </p:nvSpPr>
          <p:spPr>
            <a:xfrm>
              <a:off x="0" y="0"/>
              <a:ext cx="2077249" cy="609600"/>
            </a:xfrm>
            <a:custGeom>
              <a:avLst/>
              <a:gdLst/>
              <a:ahLst/>
              <a:cxnLst/>
              <a:rect l="l" t="t" r="r" b="b"/>
              <a:pathLst>
                <a:path w="2077249" h="609600">
                  <a:moveTo>
                    <a:pt x="203200" y="0"/>
                  </a:moveTo>
                  <a:lnTo>
                    <a:pt x="2077249" y="0"/>
                  </a:lnTo>
                  <a:lnTo>
                    <a:pt x="1874049" y="609600"/>
                  </a:lnTo>
                  <a:lnTo>
                    <a:pt x="0" y="609600"/>
                  </a:lnTo>
                  <a:lnTo>
                    <a:pt x="203200" y="0"/>
                  </a:lnTo>
                  <a:close/>
                </a:path>
              </a:pathLst>
            </a:custGeom>
            <a:solidFill>
              <a:srgbClr val="008037"/>
            </a:solidFill>
          </p:spPr>
          <p:txBody>
            <a:bodyPr/>
            <a:lstStyle/>
            <a:p>
              <a:endParaRPr lang="en-US"/>
            </a:p>
          </p:txBody>
        </p:sp>
        <p:sp>
          <p:nvSpPr>
            <p:cNvPr id="23" name="TextBox 23"/>
            <p:cNvSpPr txBox="1"/>
            <p:nvPr/>
          </p:nvSpPr>
          <p:spPr>
            <a:xfrm>
              <a:off x="101600" y="-38100"/>
              <a:ext cx="1874049" cy="647700"/>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4856201" y="8930638"/>
            <a:ext cx="1889514" cy="1784712"/>
            <a:chOff x="0" y="0"/>
            <a:chExt cx="812800" cy="767718"/>
          </a:xfrm>
        </p:grpSpPr>
        <p:sp>
          <p:nvSpPr>
            <p:cNvPr id="25" name="Freeform 25"/>
            <p:cNvSpPr/>
            <p:nvPr/>
          </p:nvSpPr>
          <p:spPr>
            <a:xfrm>
              <a:off x="0" y="0"/>
              <a:ext cx="812800" cy="767718"/>
            </a:xfrm>
            <a:custGeom>
              <a:avLst/>
              <a:gdLst/>
              <a:ahLst/>
              <a:cxnLst/>
              <a:rect l="l" t="t" r="r" b="b"/>
              <a:pathLst>
                <a:path w="812800" h="767718">
                  <a:moveTo>
                    <a:pt x="406400" y="0"/>
                  </a:moveTo>
                  <a:lnTo>
                    <a:pt x="812800" y="767718"/>
                  </a:lnTo>
                  <a:lnTo>
                    <a:pt x="0" y="767718"/>
                  </a:lnTo>
                  <a:lnTo>
                    <a:pt x="406400" y="0"/>
                  </a:lnTo>
                  <a:close/>
                </a:path>
              </a:pathLst>
            </a:custGeom>
            <a:solidFill>
              <a:srgbClr val="005D28"/>
            </a:solidFill>
          </p:spPr>
          <p:txBody>
            <a:bodyPr/>
            <a:lstStyle/>
            <a:p>
              <a:endParaRPr lang="en-US"/>
            </a:p>
          </p:txBody>
        </p:sp>
        <p:sp>
          <p:nvSpPr>
            <p:cNvPr id="26" name="TextBox 26"/>
            <p:cNvSpPr txBox="1"/>
            <p:nvPr/>
          </p:nvSpPr>
          <p:spPr>
            <a:xfrm>
              <a:off x="127000" y="318340"/>
              <a:ext cx="558800" cy="394540"/>
            </a:xfrm>
            <a:prstGeom prst="rect">
              <a:avLst/>
            </a:prstGeom>
          </p:spPr>
          <p:txBody>
            <a:bodyPr lIns="50800" tIns="50800" rIns="50800" bIns="50800" rtlCol="0" anchor="ctr"/>
            <a:lstStyle/>
            <a:p>
              <a:pPr algn="ctr">
                <a:lnSpc>
                  <a:spcPts val="2659"/>
                </a:lnSpc>
              </a:pPr>
              <a:endParaRPr/>
            </a:p>
          </p:txBody>
        </p:sp>
      </p:grpSp>
      <p:sp>
        <p:nvSpPr>
          <p:cNvPr id="27" name="Freeform 27"/>
          <p:cNvSpPr/>
          <p:nvPr/>
        </p:nvSpPr>
        <p:spPr>
          <a:xfrm>
            <a:off x="15973597" y="9432703"/>
            <a:ext cx="555017" cy="555017"/>
          </a:xfrm>
          <a:custGeom>
            <a:avLst/>
            <a:gdLst/>
            <a:ahLst/>
            <a:cxnLst/>
            <a:rect l="l" t="t" r="r" b="b"/>
            <a:pathLst>
              <a:path w="555017" h="555017">
                <a:moveTo>
                  <a:pt x="0" y="0"/>
                </a:moveTo>
                <a:lnTo>
                  <a:pt x="555017" y="0"/>
                </a:lnTo>
                <a:lnTo>
                  <a:pt x="555017" y="555017"/>
                </a:lnTo>
                <a:lnTo>
                  <a:pt x="0" y="55501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28" name="Freeform 28"/>
          <p:cNvSpPr/>
          <p:nvPr/>
        </p:nvSpPr>
        <p:spPr>
          <a:xfrm>
            <a:off x="12793183" y="9423430"/>
            <a:ext cx="564289" cy="564289"/>
          </a:xfrm>
          <a:custGeom>
            <a:avLst/>
            <a:gdLst/>
            <a:ahLst/>
            <a:cxnLst/>
            <a:rect l="l" t="t" r="r" b="b"/>
            <a:pathLst>
              <a:path w="564289" h="564289">
                <a:moveTo>
                  <a:pt x="0" y="0"/>
                </a:moveTo>
                <a:lnTo>
                  <a:pt x="564289" y="0"/>
                </a:lnTo>
                <a:lnTo>
                  <a:pt x="564289" y="564290"/>
                </a:lnTo>
                <a:lnTo>
                  <a:pt x="0" y="56429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9" name="Group 29"/>
          <p:cNvGrpSpPr/>
          <p:nvPr/>
        </p:nvGrpSpPr>
        <p:grpSpPr>
          <a:xfrm>
            <a:off x="7345390" y="5622437"/>
            <a:ext cx="11459875" cy="841689"/>
            <a:chOff x="0" y="0"/>
            <a:chExt cx="6417327" cy="471331"/>
          </a:xfrm>
        </p:grpSpPr>
        <p:sp>
          <p:nvSpPr>
            <p:cNvPr id="30" name="Freeform 30"/>
            <p:cNvSpPr/>
            <p:nvPr/>
          </p:nvSpPr>
          <p:spPr>
            <a:xfrm>
              <a:off x="0" y="0"/>
              <a:ext cx="6417327" cy="471331"/>
            </a:xfrm>
            <a:custGeom>
              <a:avLst/>
              <a:gdLst/>
              <a:ahLst/>
              <a:cxnLst/>
              <a:rect l="l" t="t" r="r" b="b"/>
              <a:pathLst>
                <a:path w="6417327" h="471331">
                  <a:moveTo>
                    <a:pt x="6214127" y="0"/>
                  </a:moveTo>
                  <a:lnTo>
                    <a:pt x="0" y="0"/>
                  </a:lnTo>
                  <a:lnTo>
                    <a:pt x="203200" y="471331"/>
                  </a:lnTo>
                  <a:lnTo>
                    <a:pt x="6417327" y="471331"/>
                  </a:lnTo>
                  <a:lnTo>
                    <a:pt x="6214127" y="0"/>
                  </a:lnTo>
                  <a:close/>
                </a:path>
              </a:pathLst>
            </a:custGeom>
            <a:solidFill>
              <a:srgbClr val="008037"/>
            </a:solidFill>
          </p:spPr>
          <p:txBody>
            <a:bodyPr/>
            <a:lstStyle/>
            <a:p>
              <a:endParaRPr lang="en-US"/>
            </a:p>
          </p:txBody>
        </p:sp>
        <p:sp>
          <p:nvSpPr>
            <p:cNvPr id="31" name="TextBox 31"/>
            <p:cNvSpPr txBox="1"/>
            <p:nvPr/>
          </p:nvSpPr>
          <p:spPr>
            <a:xfrm>
              <a:off x="101600" y="-38100"/>
              <a:ext cx="6214127" cy="509431"/>
            </a:xfrm>
            <a:prstGeom prst="rect">
              <a:avLst/>
            </a:prstGeom>
          </p:spPr>
          <p:txBody>
            <a:bodyPr lIns="50800" tIns="50800" rIns="50800" bIns="50800" rtlCol="0" anchor="ctr"/>
            <a:lstStyle/>
            <a:p>
              <a:pPr algn="ctr">
                <a:lnSpc>
                  <a:spcPts val="2659"/>
                </a:lnSpc>
              </a:pPr>
              <a:endParaRPr/>
            </a:p>
          </p:txBody>
        </p:sp>
      </p:grpSp>
      <p:sp>
        <p:nvSpPr>
          <p:cNvPr id="32" name="Freeform 32"/>
          <p:cNvSpPr/>
          <p:nvPr/>
        </p:nvSpPr>
        <p:spPr>
          <a:xfrm>
            <a:off x="16102714" y="1201138"/>
            <a:ext cx="1690127" cy="1719167"/>
          </a:xfrm>
          <a:custGeom>
            <a:avLst/>
            <a:gdLst/>
            <a:ahLst/>
            <a:cxnLst/>
            <a:rect l="l" t="t" r="r" b="b"/>
            <a:pathLst>
              <a:path w="1690127" h="1719167">
                <a:moveTo>
                  <a:pt x="0" y="0"/>
                </a:moveTo>
                <a:lnTo>
                  <a:pt x="1690127" y="0"/>
                </a:lnTo>
                <a:lnTo>
                  <a:pt x="1690127" y="1719166"/>
                </a:lnTo>
                <a:lnTo>
                  <a:pt x="0" y="1719166"/>
                </a:lnTo>
                <a:lnTo>
                  <a:pt x="0" y="0"/>
                </a:lnTo>
                <a:close/>
              </a:path>
            </a:pathLst>
          </a:custGeom>
          <a:blipFill>
            <a:blip r:embed="rId7"/>
            <a:stretch>
              <a:fillRect/>
            </a:stretch>
          </a:blipFill>
        </p:spPr>
        <p:txBody>
          <a:bodyPr/>
          <a:lstStyle/>
          <a:p>
            <a:endParaRPr lang="en-US"/>
          </a:p>
        </p:txBody>
      </p:sp>
      <p:sp>
        <p:nvSpPr>
          <p:cNvPr id="33" name="TextBox 33"/>
          <p:cNvSpPr txBox="1"/>
          <p:nvPr/>
        </p:nvSpPr>
        <p:spPr>
          <a:xfrm>
            <a:off x="13357472" y="9500978"/>
            <a:ext cx="2478376" cy="402561"/>
          </a:xfrm>
          <a:prstGeom prst="rect">
            <a:avLst/>
          </a:prstGeom>
        </p:spPr>
        <p:txBody>
          <a:bodyPr lIns="0" tIns="0" rIns="0" bIns="0" rtlCol="0" anchor="t">
            <a:spAutoFit/>
          </a:bodyPr>
          <a:lstStyle/>
          <a:p>
            <a:pPr algn="r">
              <a:lnSpc>
                <a:spcPts val="3133"/>
              </a:lnSpc>
              <a:spcBef>
                <a:spcPct val="0"/>
              </a:spcBef>
            </a:pPr>
            <a:r>
              <a:rPr lang="en-US" sz="2238">
                <a:solidFill>
                  <a:srgbClr val="FFFFFF"/>
                </a:solidFill>
                <a:latin typeface="Poppins Medium"/>
              </a:rPr>
              <a:t>202-584-1000</a:t>
            </a:r>
          </a:p>
        </p:txBody>
      </p:sp>
      <p:sp>
        <p:nvSpPr>
          <p:cNvPr id="34" name="TextBox 34"/>
          <p:cNvSpPr txBox="1"/>
          <p:nvPr/>
        </p:nvSpPr>
        <p:spPr>
          <a:xfrm>
            <a:off x="7015810" y="9491453"/>
            <a:ext cx="5624973" cy="402561"/>
          </a:xfrm>
          <a:prstGeom prst="rect">
            <a:avLst/>
          </a:prstGeom>
        </p:spPr>
        <p:txBody>
          <a:bodyPr lIns="0" tIns="0" rIns="0" bIns="0" rtlCol="0" anchor="t">
            <a:spAutoFit/>
          </a:bodyPr>
          <a:lstStyle/>
          <a:p>
            <a:pPr algn="r">
              <a:lnSpc>
                <a:spcPts val="3133"/>
              </a:lnSpc>
              <a:spcBef>
                <a:spcPct val="0"/>
              </a:spcBef>
            </a:pPr>
            <a:r>
              <a:rPr lang="en-US" sz="2238">
                <a:solidFill>
                  <a:srgbClr val="FFFFFF"/>
                </a:solidFill>
                <a:latin typeface="Poppins Medium"/>
              </a:rPr>
              <a:t>www.thenationalreentrynetwork.org</a:t>
            </a:r>
          </a:p>
        </p:txBody>
      </p:sp>
      <p:sp>
        <p:nvSpPr>
          <p:cNvPr id="35" name="TextBox 35"/>
          <p:cNvSpPr txBox="1"/>
          <p:nvPr/>
        </p:nvSpPr>
        <p:spPr>
          <a:xfrm>
            <a:off x="5671659" y="2423814"/>
            <a:ext cx="11006235" cy="2486461"/>
          </a:xfrm>
          <a:prstGeom prst="rect">
            <a:avLst/>
          </a:prstGeom>
        </p:spPr>
        <p:txBody>
          <a:bodyPr lIns="0" tIns="0" rIns="0" bIns="0" rtlCol="0" anchor="t">
            <a:spAutoFit/>
          </a:bodyPr>
          <a:lstStyle/>
          <a:p>
            <a:pPr algn="r">
              <a:lnSpc>
                <a:spcPts val="19269"/>
              </a:lnSpc>
              <a:spcBef>
                <a:spcPct val="0"/>
              </a:spcBef>
            </a:pPr>
            <a:r>
              <a:rPr lang="en-US" sz="13763">
                <a:solidFill>
                  <a:srgbClr val="008037"/>
                </a:solidFill>
                <a:latin typeface="Poppins ExtraBold"/>
              </a:rPr>
              <a:t>Thank You</a:t>
            </a:r>
          </a:p>
        </p:txBody>
      </p:sp>
      <p:sp>
        <p:nvSpPr>
          <p:cNvPr id="36" name="TextBox 36"/>
          <p:cNvSpPr txBox="1"/>
          <p:nvPr/>
        </p:nvSpPr>
        <p:spPr>
          <a:xfrm>
            <a:off x="7939591" y="5659773"/>
            <a:ext cx="8738303" cy="655890"/>
          </a:xfrm>
          <a:prstGeom prst="rect">
            <a:avLst/>
          </a:prstGeom>
        </p:spPr>
        <p:txBody>
          <a:bodyPr lIns="0" tIns="0" rIns="0" bIns="0" rtlCol="0" anchor="t">
            <a:spAutoFit/>
          </a:bodyPr>
          <a:lstStyle/>
          <a:p>
            <a:pPr algn="r">
              <a:lnSpc>
                <a:spcPts val="5106"/>
              </a:lnSpc>
            </a:pPr>
            <a:r>
              <a:rPr lang="en-US" sz="3621" spc="1484">
                <a:solidFill>
                  <a:srgbClr val="FFFFFF"/>
                </a:solidFill>
                <a:latin typeface="Poppins Medium"/>
              </a:rPr>
              <a:t>For Your Attention</a:t>
            </a:r>
          </a:p>
        </p:txBody>
      </p:sp>
      <p:sp>
        <p:nvSpPr>
          <p:cNvPr id="37" name="TextBox 37"/>
          <p:cNvSpPr txBox="1"/>
          <p:nvPr/>
        </p:nvSpPr>
        <p:spPr>
          <a:xfrm>
            <a:off x="6531807" y="1797568"/>
            <a:ext cx="9372227" cy="509966"/>
          </a:xfrm>
          <a:prstGeom prst="rect">
            <a:avLst/>
          </a:prstGeom>
        </p:spPr>
        <p:txBody>
          <a:bodyPr lIns="0" tIns="0" rIns="0" bIns="0" rtlCol="0" anchor="t">
            <a:spAutoFit/>
          </a:bodyPr>
          <a:lstStyle/>
          <a:p>
            <a:pPr algn="r">
              <a:lnSpc>
                <a:spcPts val="3916"/>
              </a:lnSpc>
              <a:spcBef>
                <a:spcPct val="0"/>
              </a:spcBef>
            </a:pPr>
            <a:r>
              <a:rPr lang="en-US" sz="2797">
                <a:solidFill>
                  <a:srgbClr val="000000"/>
                </a:solidFill>
                <a:latin typeface="Poppins Medium"/>
              </a:rPr>
              <a:t>The National Reentry Network for Returning Citizens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rot="484507">
            <a:off x="16725671" y="-1032023"/>
            <a:ext cx="838803" cy="1778025"/>
            <a:chOff x="0" y="0"/>
            <a:chExt cx="126688" cy="268542"/>
          </a:xfrm>
        </p:grpSpPr>
        <p:sp>
          <p:nvSpPr>
            <p:cNvPr id="3" name="Freeform 3"/>
            <p:cNvSpPr/>
            <p:nvPr/>
          </p:nvSpPr>
          <p:spPr>
            <a:xfrm>
              <a:off x="0" y="0"/>
              <a:ext cx="126688" cy="268542"/>
            </a:xfrm>
            <a:custGeom>
              <a:avLst/>
              <a:gdLst/>
              <a:ahLst/>
              <a:cxnLst/>
              <a:rect l="l" t="t" r="r" b="b"/>
              <a:pathLst>
                <a:path w="126688" h="268542">
                  <a:moveTo>
                    <a:pt x="0" y="0"/>
                  </a:moveTo>
                  <a:lnTo>
                    <a:pt x="126688" y="0"/>
                  </a:lnTo>
                  <a:lnTo>
                    <a:pt x="126688" y="268542"/>
                  </a:lnTo>
                  <a:lnTo>
                    <a:pt x="0" y="268542"/>
                  </a:lnTo>
                  <a:close/>
                </a:path>
              </a:pathLst>
            </a:custGeom>
            <a:solidFill>
              <a:srgbClr val="005D28"/>
            </a:solidFill>
          </p:spPr>
          <p:txBody>
            <a:bodyPr/>
            <a:lstStyle/>
            <a:p>
              <a:endParaRPr lang="en-US"/>
            </a:p>
          </p:txBody>
        </p:sp>
        <p:sp>
          <p:nvSpPr>
            <p:cNvPr id="4" name="TextBox 4"/>
            <p:cNvSpPr txBox="1"/>
            <p:nvPr/>
          </p:nvSpPr>
          <p:spPr>
            <a:xfrm>
              <a:off x="0" y="-38100"/>
              <a:ext cx="126688" cy="306642"/>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rot="484507">
            <a:off x="17122642" y="447749"/>
            <a:ext cx="492400" cy="1576049"/>
            <a:chOff x="0" y="0"/>
            <a:chExt cx="106074" cy="339518"/>
          </a:xfrm>
        </p:grpSpPr>
        <p:sp>
          <p:nvSpPr>
            <p:cNvPr id="6" name="Freeform 6"/>
            <p:cNvSpPr/>
            <p:nvPr/>
          </p:nvSpPr>
          <p:spPr>
            <a:xfrm>
              <a:off x="0" y="0"/>
              <a:ext cx="106074" cy="339518"/>
            </a:xfrm>
            <a:custGeom>
              <a:avLst/>
              <a:gdLst/>
              <a:ahLst/>
              <a:cxnLst/>
              <a:rect l="l" t="t" r="r" b="b"/>
              <a:pathLst>
                <a:path w="106074" h="339518">
                  <a:moveTo>
                    <a:pt x="0" y="0"/>
                  </a:moveTo>
                  <a:lnTo>
                    <a:pt x="106074" y="0"/>
                  </a:lnTo>
                  <a:lnTo>
                    <a:pt x="106074" y="339518"/>
                  </a:lnTo>
                  <a:lnTo>
                    <a:pt x="0" y="339518"/>
                  </a:lnTo>
                  <a:close/>
                </a:path>
              </a:pathLst>
            </a:custGeom>
            <a:solidFill>
              <a:srgbClr val="002E14"/>
            </a:solidFill>
          </p:spPr>
          <p:txBody>
            <a:bodyPr/>
            <a:lstStyle/>
            <a:p>
              <a:endParaRPr lang="en-US"/>
            </a:p>
          </p:txBody>
        </p:sp>
        <p:sp>
          <p:nvSpPr>
            <p:cNvPr id="7" name="TextBox 7"/>
            <p:cNvSpPr txBox="1"/>
            <p:nvPr/>
          </p:nvSpPr>
          <p:spPr>
            <a:xfrm>
              <a:off x="0" y="-38100"/>
              <a:ext cx="106074" cy="377618"/>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rot="3892392">
            <a:off x="17119317" y="-1774207"/>
            <a:ext cx="5304353" cy="4945059"/>
            <a:chOff x="0" y="0"/>
            <a:chExt cx="1397031" cy="1302402"/>
          </a:xfrm>
        </p:grpSpPr>
        <p:sp>
          <p:nvSpPr>
            <p:cNvPr id="9" name="Freeform 9"/>
            <p:cNvSpPr/>
            <p:nvPr/>
          </p:nvSpPr>
          <p:spPr>
            <a:xfrm>
              <a:off x="0" y="0"/>
              <a:ext cx="1397031" cy="1302402"/>
            </a:xfrm>
            <a:custGeom>
              <a:avLst/>
              <a:gdLst/>
              <a:ahLst/>
              <a:cxnLst/>
              <a:rect l="l" t="t" r="r" b="b"/>
              <a:pathLst>
                <a:path w="1397031" h="1302402">
                  <a:moveTo>
                    <a:pt x="0" y="0"/>
                  </a:moveTo>
                  <a:lnTo>
                    <a:pt x="1397031" y="0"/>
                  </a:lnTo>
                  <a:lnTo>
                    <a:pt x="1397031"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10" name="TextBox 10"/>
            <p:cNvSpPr txBox="1"/>
            <p:nvPr/>
          </p:nvSpPr>
          <p:spPr>
            <a:xfrm>
              <a:off x="0" y="-38100"/>
              <a:ext cx="1397031"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11" name="Group 11"/>
          <p:cNvGrpSpPr/>
          <p:nvPr/>
        </p:nvGrpSpPr>
        <p:grpSpPr>
          <a:xfrm rot="-2700000">
            <a:off x="16638435" y="933251"/>
            <a:ext cx="3114503" cy="737787"/>
            <a:chOff x="0" y="0"/>
            <a:chExt cx="2573374" cy="609600"/>
          </a:xfrm>
        </p:grpSpPr>
        <p:sp>
          <p:nvSpPr>
            <p:cNvPr id="12" name="Freeform 12"/>
            <p:cNvSpPr/>
            <p:nvPr/>
          </p:nvSpPr>
          <p:spPr>
            <a:xfrm>
              <a:off x="0" y="0"/>
              <a:ext cx="2573374" cy="609600"/>
            </a:xfrm>
            <a:custGeom>
              <a:avLst/>
              <a:gdLst/>
              <a:ahLst/>
              <a:cxnLst/>
              <a:rect l="l" t="t" r="r" b="b"/>
              <a:pathLst>
                <a:path w="2573374" h="609600">
                  <a:moveTo>
                    <a:pt x="203200" y="0"/>
                  </a:moveTo>
                  <a:lnTo>
                    <a:pt x="2573374" y="0"/>
                  </a:lnTo>
                  <a:lnTo>
                    <a:pt x="2370174" y="609600"/>
                  </a:lnTo>
                  <a:lnTo>
                    <a:pt x="0" y="609600"/>
                  </a:lnTo>
                  <a:lnTo>
                    <a:pt x="203200" y="0"/>
                  </a:lnTo>
                  <a:close/>
                </a:path>
              </a:pathLst>
            </a:custGeom>
            <a:solidFill>
              <a:srgbClr val="03AF3D"/>
            </a:solidFill>
          </p:spPr>
          <p:txBody>
            <a:bodyPr/>
            <a:lstStyle/>
            <a:p>
              <a:endParaRPr lang="en-US"/>
            </a:p>
          </p:txBody>
        </p:sp>
        <p:sp>
          <p:nvSpPr>
            <p:cNvPr id="13" name="TextBox 13"/>
            <p:cNvSpPr txBox="1"/>
            <p:nvPr/>
          </p:nvSpPr>
          <p:spPr>
            <a:xfrm>
              <a:off x="101600" y="-38100"/>
              <a:ext cx="2370174" cy="6477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rot="-2700000">
            <a:off x="16281195" y="-312355"/>
            <a:ext cx="2941352" cy="863184"/>
            <a:chOff x="0" y="0"/>
            <a:chExt cx="2077249" cy="609600"/>
          </a:xfrm>
        </p:grpSpPr>
        <p:sp>
          <p:nvSpPr>
            <p:cNvPr id="15" name="Freeform 15"/>
            <p:cNvSpPr/>
            <p:nvPr/>
          </p:nvSpPr>
          <p:spPr>
            <a:xfrm>
              <a:off x="0" y="0"/>
              <a:ext cx="2077249" cy="609600"/>
            </a:xfrm>
            <a:custGeom>
              <a:avLst/>
              <a:gdLst/>
              <a:ahLst/>
              <a:cxnLst/>
              <a:rect l="l" t="t" r="r" b="b"/>
              <a:pathLst>
                <a:path w="2077249" h="609600">
                  <a:moveTo>
                    <a:pt x="203200" y="0"/>
                  </a:moveTo>
                  <a:lnTo>
                    <a:pt x="2077249" y="0"/>
                  </a:lnTo>
                  <a:lnTo>
                    <a:pt x="1874049" y="609600"/>
                  </a:lnTo>
                  <a:lnTo>
                    <a:pt x="0" y="609600"/>
                  </a:lnTo>
                  <a:lnTo>
                    <a:pt x="203200" y="0"/>
                  </a:lnTo>
                  <a:close/>
                </a:path>
              </a:pathLst>
            </a:custGeom>
            <a:solidFill>
              <a:srgbClr val="008037"/>
            </a:solidFill>
          </p:spPr>
          <p:txBody>
            <a:bodyPr/>
            <a:lstStyle/>
            <a:p>
              <a:endParaRPr lang="en-US"/>
            </a:p>
          </p:txBody>
        </p:sp>
        <p:sp>
          <p:nvSpPr>
            <p:cNvPr id="16" name="TextBox 16"/>
            <p:cNvSpPr txBox="1"/>
            <p:nvPr/>
          </p:nvSpPr>
          <p:spPr>
            <a:xfrm>
              <a:off x="101600" y="-38100"/>
              <a:ext cx="1874049"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rot="10704559">
            <a:off x="1488129" y="9426151"/>
            <a:ext cx="838803" cy="1811949"/>
            <a:chOff x="0" y="0"/>
            <a:chExt cx="126688" cy="273666"/>
          </a:xfrm>
        </p:grpSpPr>
        <p:sp>
          <p:nvSpPr>
            <p:cNvPr id="18" name="Freeform 18"/>
            <p:cNvSpPr/>
            <p:nvPr/>
          </p:nvSpPr>
          <p:spPr>
            <a:xfrm>
              <a:off x="0" y="0"/>
              <a:ext cx="126688" cy="273666"/>
            </a:xfrm>
            <a:custGeom>
              <a:avLst/>
              <a:gdLst/>
              <a:ahLst/>
              <a:cxnLst/>
              <a:rect l="l" t="t" r="r" b="b"/>
              <a:pathLst>
                <a:path w="126688" h="273666">
                  <a:moveTo>
                    <a:pt x="0" y="0"/>
                  </a:moveTo>
                  <a:lnTo>
                    <a:pt x="126688" y="0"/>
                  </a:lnTo>
                  <a:lnTo>
                    <a:pt x="126688" y="273666"/>
                  </a:lnTo>
                  <a:lnTo>
                    <a:pt x="0" y="273666"/>
                  </a:lnTo>
                  <a:close/>
                </a:path>
              </a:pathLst>
            </a:custGeom>
            <a:solidFill>
              <a:srgbClr val="005D28"/>
            </a:solidFill>
          </p:spPr>
          <p:txBody>
            <a:bodyPr/>
            <a:lstStyle/>
            <a:p>
              <a:endParaRPr lang="en-US"/>
            </a:p>
          </p:txBody>
        </p:sp>
        <p:sp>
          <p:nvSpPr>
            <p:cNvPr id="19" name="TextBox 19"/>
            <p:cNvSpPr txBox="1"/>
            <p:nvPr/>
          </p:nvSpPr>
          <p:spPr>
            <a:xfrm>
              <a:off x="0" y="-38100"/>
              <a:ext cx="126688" cy="311766"/>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rot="10704559">
            <a:off x="1204911" y="8239823"/>
            <a:ext cx="492400" cy="1576049"/>
            <a:chOff x="0" y="0"/>
            <a:chExt cx="106074" cy="339518"/>
          </a:xfrm>
        </p:grpSpPr>
        <p:sp>
          <p:nvSpPr>
            <p:cNvPr id="21" name="Freeform 21"/>
            <p:cNvSpPr/>
            <p:nvPr/>
          </p:nvSpPr>
          <p:spPr>
            <a:xfrm>
              <a:off x="0" y="0"/>
              <a:ext cx="106074" cy="339518"/>
            </a:xfrm>
            <a:custGeom>
              <a:avLst/>
              <a:gdLst/>
              <a:ahLst/>
              <a:cxnLst/>
              <a:rect l="l" t="t" r="r" b="b"/>
              <a:pathLst>
                <a:path w="106074" h="339518">
                  <a:moveTo>
                    <a:pt x="0" y="0"/>
                  </a:moveTo>
                  <a:lnTo>
                    <a:pt x="106074" y="0"/>
                  </a:lnTo>
                  <a:lnTo>
                    <a:pt x="106074" y="339518"/>
                  </a:lnTo>
                  <a:lnTo>
                    <a:pt x="0" y="339518"/>
                  </a:lnTo>
                  <a:close/>
                </a:path>
              </a:pathLst>
            </a:custGeom>
            <a:solidFill>
              <a:srgbClr val="002E14"/>
            </a:solidFill>
          </p:spPr>
          <p:txBody>
            <a:bodyPr/>
            <a:lstStyle/>
            <a:p>
              <a:endParaRPr lang="en-US"/>
            </a:p>
          </p:txBody>
        </p:sp>
        <p:sp>
          <p:nvSpPr>
            <p:cNvPr id="22" name="TextBox 22"/>
            <p:cNvSpPr txBox="1"/>
            <p:nvPr/>
          </p:nvSpPr>
          <p:spPr>
            <a:xfrm>
              <a:off x="0" y="-38100"/>
              <a:ext cx="106074" cy="377618"/>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rot="-7487555">
            <a:off x="-3479371" y="7488547"/>
            <a:ext cx="5304353" cy="4945059"/>
            <a:chOff x="0" y="0"/>
            <a:chExt cx="1397031" cy="1302402"/>
          </a:xfrm>
        </p:grpSpPr>
        <p:sp>
          <p:nvSpPr>
            <p:cNvPr id="24" name="Freeform 24"/>
            <p:cNvSpPr/>
            <p:nvPr/>
          </p:nvSpPr>
          <p:spPr>
            <a:xfrm>
              <a:off x="0" y="0"/>
              <a:ext cx="1397031" cy="1302402"/>
            </a:xfrm>
            <a:custGeom>
              <a:avLst/>
              <a:gdLst/>
              <a:ahLst/>
              <a:cxnLst/>
              <a:rect l="l" t="t" r="r" b="b"/>
              <a:pathLst>
                <a:path w="1397031" h="1302402">
                  <a:moveTo>
                    <a:pt x="0" y="0"/>
                  </a:moveTo>
                  <a:lnTo>
                    <a:pt x="1397031" y="0"/>
                  </a:lnTo>
                  <a:lnTo>
                    <a:pt x="1397031"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25" name="TextBox 25"/>
            <p:cNvSpPr txBox="1"/>
            <p:nvPr/>
          </p:nvSpPr>
          <p:spPr>
            <a:xfrm>
              <a:off x="0" y="-38100"/>
              <a:ext cx="1397031"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26" name="Group 26"/>
          <p:cNvGrpSpPr/>
          <p:nvPr/>
        </p:nvGrpSpPr>
        <p:grpSpPr>
          <a:xfrm rot="7520051">
            <a:off x="-932391" y="8732354"/>
            <a:ext cx="3114503" cy="737787"/>
            <a:chOff x="0" y="0"/>
            <a:chExt cx="2573374" cy="609600"/>
          </a:xfrm>
        </p:grpSpPr>
        <p:sp>
          <p:nvSpPr>
            <p:cNvPr id="27" name="Freeform 27"/>
            <p:cNvSpPr/>
            <p:nvPr/>
          </p:nvSpPr>
          <p:spPr>
            <a:xfrm>
              <a:off x="0" y="0"/>
              <a:ext cx="2573374" cy="609600"/>
            </a:xfrm>
            <a:custGeom>
              <a:avLst/>
              <a:gdLst/>
              <a:ahLst/>
              <a:cxnLst/>
              <a:rect l="l" t="t" r="r" b="b"/>
              <a:pathLst>
                <a:path w="2573374" h="609600">
                  <a:moveTo>
                    <a:pt x="203200" y="0"/>
                  </a:moveTo>
                  <a:lnTo>
                    <a:pt x="2573374" y="0"/>
                  </a:lnTo>
                  <a:lnTo>
                    <a:pt x="2370174" y="609600"/>
                  </a:lnTo>
                  <a:lnTo>
                    <a:pt x="0" y="609600"/>
                  </a:lnTo>
                  <a:lnTo>
                    <a:pt x="203200" y="0"/>
                  </a:lnTo>
                  <a:close/>
                </a:path>
              </a:pathLst>
            </a:custGeom>
            <a:solidFill>
              <a:srgbClr val="03AF3D"/>
            </a:solidFill>
          </p:spPr>
          <p:txBody>
            <a:bodyPr/>
            <a:lstStyle/>
            <a:p>
              <a:endParaRPr lang="en-US"/>
            </a:p>
          </p:txBody>
        </p:sp>
        <p:sp>
          <p:nvSpPr>
            <p:cNvPr id="28" name="TextBox 28"/>
            <p:cNvSpPr txBox="1"/>
            <p:nvPr/>
          </p:nvSpPr>
          <p:spPr>
            <a:xfrm>
              <a:off x="101600" y="-38100"/>
              <a:ext cx="2370174" cy="6477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rot="7520051">
            <a:off x="-209689" y="9761253"/>
            <a:ext cx="2941352" cy="863184"/>
            <a:chOff x="0" y="0"/>
            <a:chExt cx="2077249" cy="609600"/>
          </a:xfrm>
        </p:grpSpPr>
        <p:sp>
          <p:nvSpPr>
            <p:cNvPr id="30" name="Freeform 30"/>
            <p:cNvSpPr/>
            <p:nvPr/>
          </p:nvSpPr>
          <p:spPr>
            <a:xfrm>
              <a:off x="0" y="0"/>
              <a:ext cx="2077249" cy="609600"/>
            </a:xfrm>
            <a:custGeom>
              <a:avLst/>
              <a:gdLst/>
              <a:ahLst/>
              <a:cxnLst/>
              <a:rect l="l" t="t" r="r" b="b"/>
              <a:pathLst>
                <a:path w="2077249" h="609600">
                  <a:moveTo>
                    <a:pt x="203200" y="0"/>
                  </a:moveTo>
                  <a:lnTo>
                    <a:pt x="2077249" y="0"/>
                  </a:lnTo>
                  <a:lnTo>
                    <a:pt x="1874049" y="609600"/>
                  </a:lnTo>
                  <a:lnTo>
                    <a:pt x="0" y="609600"/>
                  </a:lnTo>
                  <a:lnTo>
                    <a:pt x="203200" y="0"/>
                  </a:lnTo>
                  <a:close/>
                </a:path>
              </a:pathLst>
            </a:custGeom>
            <a:solidFill>
              <a:srgbClr val="008037"/>
            </a:solidFill>
          </p:spPr>
          <p:txBody>
            <a:bodyPr/>
            <a:lstStyle/>
            <a:p>
              <a:endParaRPr lang="en-US"/>
            </a:p>
          </p:txBody>
        </p:sp>
        <p:sp>
          <p:nvSpPr>
            <p:cNvPr id="31" name="TextBox 31"/>
            <p:cNvSpPr txBox="1"/>
            <p:nvPr/>
          </p:nvSpPr>
          <p:spPr>
            <a:xfrm>
              <a:off x="101600" y="-38100"/>
              <a:ext cx="1874049" cy="6477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a:off x="4294675" y="2524026"/>
            <a:ext cx="2868359" cy="3250781"/>
            <a:chOff x="0" y="0"/>
            <a:chExt cx="698500" cy="791627"/>
          </a:xfrm>
        </p:grpSpPr>
        <p:sp>
          <p:nvSpPr>
            <p:cNvPr id="33" name="Freeform 33"/>
            <p:cNvSpPr/>
            <p:nvPr/>
          </p:nvSpPr>
          <p:spPr>
            <a:xfrm>
              <a:off x="0" y="891"/>
              <a:ext cx="698500" cy="789846"/>
            </a:xfrm>
            <a:custGeom>
              <a:avLst/>
              <a:gdLst/>
              <a:ahLst/>
              <a:cxnLst/>
              <a:rect l="l" t="t" r="r" b="b"/>
              <a:pathLst>
                <a:path w="698500" h="789846">
                  <a:moveTo>
                    <a:pt x="353260" y="1442"/>
                  </a:moveTo>
                  <a:lnTo>
                    <a:pt x="694490" y="199976"/>
                  </a:lnTo>
                  <a:cubicBezTo>
                    <a:pt x="696973" y="201420"/>
                    <a:pt x="698500" y="204076"/>
                    <a:pt x="698500" y="206948"/>
                  </a:cubicBezTo>
                  <a:lnTo>
                    <a:pt x="698500" y="582897"/>
                  </a:lnTo>
                  <a:cubicBezTo>
                    <a:pt x="698500" y="585769"/>
                    <a:pt x="696973" y="588425"/>
                    <a:pt x="694490" y="589869"/>
                  </a:cubicBezTo>
                  <a:lnTo>
                    <a:pt x="353260" y="788403"/>
                  </a:lnTo>
                  <a:cubicBezTo>
                    <a:pt x="350781" y="789845"/>
                    <a:pt x="347719" y="789845"/>
                    <a:pt x="345240" y="788403"/>
                  </a:cubicBezTo>
                  <a:lnTo>
                    <a:pt x="4010" y="589869"/>
                  </a:lnTo>
                  <a:cubicBezTo>
                    <a:pt x="1527" y="588425"/>
                    <a:pt x="0" y="585769"/>
                    <a:pt x="0" y="582897"/>
                  </a:cubicBezTo>
                  <a:lnTo>
                    <a:pt x="0" y="206948"/>
                  </a:lnTo>
                  <a:cubicBezTo>
                    <a:pt x="0" y="204076"/>
                    <a:pt x="1527" y="201420"/>
                    <a:pt x="4010" y="199976"/>
                  </a:cubicBezTo>
                  <a:lnTo>
                    <a:pt x="345240" y="1442"/>
                  </a:lnTo>
                  <a:cubicBezTo>
                    <a:pt x="347719" y="0"/>
                    <a:pt x="350781" y="0"/>
                    <a:pt x="353260" y="1442"/>
                  </a:cubicBezTo>
                  <a:close/>
                </a:path>
              </a:pathLst>
            </a:custGeom>
            <a:solidFill>
              <a:srgbClr val="002E14"/>
            </a:solidFill>
            <a:ln w="285750" cap="sq">
              <a:solidFill>
                <a:srgbClr val="008037"/>
              </a:solidFill>
              <a:prstDash val="solid"/>
              <a:miter/>
            </a:ln>
          </p:spPr>
          <p:txBody>
            <a:bodyPr/>
            <a:lstStyle/>
            <a:p>
              <a:endParaRPr lang="en-US"/>
            </a:p>
          </p:txBody>
        </p:sp>
        <p:sp>
          <p:nvSpPr>
            <p:cNvPr id="34" name="TextBox 34"/>
            <p:cNvSpPr txBox="1"/>
            <p:nvPr/>
          </p:nvSpPr>
          <p:spPr>
            <a:xfrm>
              <a:off x="0" y="101600"/>
              <a:ext cx="698500" cy="550327"/>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a:off x="11094391" y="2524026"/>
            <a:ext cx="2868359" cy="3250781"/>
            <a:chOff x="0" y="0"/>
            <a:chExt cx="698500" cy="791627"/>
          </a:xfrm>
        </p:grpSpPr>
        <p:sp>
          <p:nvSpPr>
            <p:cNvPr id="36" name="Freeform 36"/>
            <p:cNvSpPr/>
            <p:nvPr/>
          </p:nvSpPr>
          <p:spPr>
            <a:xfrm>
              <a:off x="0" y="891"/>
              <a:ext cx="698500" cy="789846"/>
            </a:xfrm>
            <a:custGeom>
              <a:avLst/>
              <a:gdLst/>
              <a:ahLst/>
              <a:cxnLst/>
              <a:rect l="l" t="t" r="r" b="b"/>
              <a:pathLst>
                <a:path w="698500" h="789846">
                  <a:moveTo>
                    <a:pt x="353260" y="1442"/>
                  </a:moveTo>
                  <a:lnTo>
                    <a:pt x="694490" y="199976"/>
                  </a:lnTo>
                  <a:cubicBezTo>
                    <a:pt x="696973" y="201420"/>
                    <a:pt x="698500" y="204076"/>
                    <a:pt x="698500" y="206948"/>
                  </a:cubicBezTo>
                  <a:lnTo>
                    <a:pt x="698500" y="582897"/>
                  </a:lnTo>
                  <a:cubicBezTo>
                    <a:pt x="698500" y="585769"/>
                    <a:pt x="696973" y="588425"/>
                    <a:pt x="694490" y="589869"/>
                  </a:cubicBezTo>
                  <a:lnTo>
                    <a:pt x="353260" y="788403"/>
                  </a:lnTo>
                  <a:cubicBezTo>
                    <a:pt x="350781" y="789845"/>
                    <a:pt x="347719" y="789845"/>
                    <a:pt x="345240" y="788403"/>
                  </a:cubicBezTo>
                  <a:lnTo>
                    <a:pt x="4010" y="589869"/>
                  </a:lnTo>
                  <a:cubicBezTo>
                    <a:pt x="1527" y="588425"/>
                    <a:pt x="0" y="585769"/>
                    <a:pt x="0" y="582897"/>
                  </a:cubicBezTo>
                  <a:lnTo>
                    <a:pt x="0" y="206948"/>
                  </a:lnTo>
                  <a:cubicBezTo>
                    <a:pt x="0" y="204076"/>
                    <a:pt x="1527" y="201420"/>
                    <a:pt x="4010" y="199976"/>
                  </a:cubicBezTo>
                  <a:lnTo>
                    <a:pt x="345240" y="1442"/>
                  </a:lnTo>
                  <a:cubicBezTo>
                    <a:pt x="347719" y="0"/>
                    <a:pt x="350781" y="0"/>
                    <a:pt x="353260" y="1442"/>
                  </a:cubicBezTo>
                  <a:close/>
                </a:path>
              </a:pathLst>
            </a:custGeom>
            <a:solidFill>
              <a:srgbClr val="002E14"/>
            </a:solidFill>
            <a:ln w="285750" cap="sq">
              <a:solidFill>
                <a:srgbClr val="008037"/>
              </a:solidFill>
              <a:prstDash val="solid"/>
              <a:miter/>
            </a:ln>
          </p:spPr>
          <p:txBody>
            <a:bodyPr/>
            <a:lstStyle/>
            <a:p>
              <a:endParaRPr lang="en-US"/>
            </a:p>
          </p:txBody>
        </p:sp>
        <p:sp>
          <p:nvSpPr>
            <p:cNvPr id="37" name="TextBox 37"/>
            <p:cNvSpPr txBox="1"/>
            <p:nvPr/>
          </p:nvSpPr>
          <p:spPr>
            <a:xfrm>
              <a:off x="0" y="101600"/>
              <a:ext cx="698500" cy="550327"/>
            </a:xfrm>
            <a:prstGeom prst="rect">
              <a:avLst/>
            </a:prstGeom>
          </p:spPr>
          <p:txBody>
            <a:bodyPr lIns="50800" tIns="50800" rIns="50800" bIns="50800" rtlCol="0" anchor="ctr"/>
            <a:lstStyle/>
            <a:p>
              <a:pPr algn="ctr">
                <a:lnSpc>
                  <a:spcPts val="2659"/>
                </a:lnSpc>
              </a:pPr>
              <a:endParaRPr/>
            </a:p>
          </p:txBody>
        </p:sp>
      </p:grpSp>
      <p:sp>
        <p:nvSpPr>
          <p:cNvPr id="38" name="Freeform 38"/>
          <p:cNvSpPr/>
          <p:nvPr/>
        </p:nvSpPr>
        <p:spPr>
          <a:xfrm>
            <a:off x="5175359" y="3520655"/>
            <a:ext cx="1164141" cy="1181324"/>
          </a:xfrm>
          <a:custGeom>
            <a:avLst/>
            <a:gdLst/>
            <a:ahLst/>
            <a:cxnLst/>
            <a:rect l="l" t="t" r="r" b="b"/>
            <a:pathLst>
              <a:path w="1164141" h="1181324">
                <a:moveTo>
                  <a:pt x="0" y="0"/>
                </a:moveTo>
                <a:lnTo>
                  <a:pt x="1164141" y="0"/>
                </a:lnTo>
                <a:lnTo>
                  <a:pt x="1164141" y="1181324"/>
                </a:lnTo>
                <a:lnTo>
                  <a:pt x="0" y="11813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9" name="Freeform 39"/>
          <p:cNvSpPr/>
          <p:nvPr/>
        </p:nvSpPr>
        <p:spPr>
          <a:xfrm>
            <a:off x="11990992" y="3464999"/>
            <a:ext cx="1075158" cy="1368836"/>
          </a:xfrm>
          <a:custGeom>
            <a:avLst/>
            <a:gdLst/>
            <a:ahLst/>
            <a:cxnLst/>
            <a:rect l="l" t="t" r="r" b="b"/>
            <a:pathLst>
              <a:path w="1075158" h="1368836">
                <a:moveTo>
                  <a:pt x="0" y="0"/>
                </a:moveTo>
                <a:lnTo>
                  <a:pt x="1075158" y="0"/>
                </a:lnTo>
                <a:lnTo>
                  <a:pt x="1075158" y="1368836"/>
                </a:lnTo>
                <a:lnTo>
                  <a:pt x="0" y="13688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0" name="TextBox 40"/>
          <p:cNvSpPr txBox="1"/>
          <p:nvPr/>
        </p:nvSpPr>
        <p:spPr>
          <a:xfrm>
            <a:off x="4455553" y="502874"/>
            <a:ext cx="9376894" cy="1265775"/>
          </a:xfrm>
          <a:prstGeom prst="rect">
            <a:avLst/>
          </a:prstGeom>
        </p:spPr>
        <p:txBody>
          <a:bodyPr lIns="0" tIns="0" rIns="0" bIns="0" rtlCol="0" anchor="t">
            <a:spAutoFit/>
          </a:bodyPr>
          <a:lstStyle/>
          <a:p>
            <a:pPr algn="ctr">
              <a:lnSpc>
                <a:spcPts val="9880"/>
              </a:lnSpc>
              <a:spcBef>
                <a:spcPct val="0"/>
              </a:spcBef>
            </a:pPr>
            <a:r>
              <a:rPr lang="en-US" sz="7057">
                <a:solidFill>
                  <a:srgbClr val="005D28"/>
                </a:solidFill>
                <a:latin typeface="Poppins ExtraBold"/>
              </a:rPr>
              <a:t>Vision and Mission</a:t>
            </a:r>
          </a:p>
        </p:txBody>
      </p:sp>
      <p:sp>
        <p:nvSpPr>
          <p:cNvPr id="41" name="TextBox 41"/>
          <p:cNvSpPr txBox="1"/>
          <p:nvPr/>
        </p:nvSpPr>
        <p:spPr>
          <a:xfrm>
            <a:off x="4656878" y="6163111"/>
            <a:ext cx="2143952" cy="651663"/>
          </a:xfrm>
          <a:prstGeom prst="rect">
            <a:avLst/>
          </a:prstGeom>
        </p:spPr>
        <p:txBody>
          <a:bodyPr lIns="0" tIns="0" rIns="0" bIns="0" rtlCol="0" anchor="t">
            <a:spAutoFit/>
          </a:bodyPr>
          <a:lstStyle/>
          <a:p>
            <a:pPr algn="ctr">
              <a:lnSpc>
                <a:spcPts val="5031"/>
              </a:lnSpc>
              <a:spcBef>
                <a:spcPct val="0"/>
              </a:spcBef>
            </a:pPr>
            <a:r>
              <a:rPr lang="en-US" sz="3593">
                <a:solidFill>
                  <a:srgbClr val="000000"/>
                </a:solidFill>
                <a:latin typeface="Poppins ExtraBold"/>
              </a:rPr>
              <a:t>Vision</a:t>
            </a:r>
          </a:p>
        </p:txBody>
      </p:sp>
      <p:sp>
        <p:nvSpPr>
          <p:cNvPr id="42" name="TextBox 42"/>
          <p:cNvSpPr txBox="1"/>
          <p:nvPr/>
        </p:nvSpPr>
        <p:spPr>
          <a:xfrm>
            <a:off x="11094391" y="6163111"/>
            <a:ext cx="2868359" cy="651663"/>
          </a:xfrm>
          <a:prstGeom prst="rect">
            <a:avLst/>
          </a:prstGeom>
        </p:spPr>
        <p:txBody>
          <a:bodyPr lIns="0" tIns="0" rIns="0" bIns="0" rtlCol="0" anchor="t">
            <a:spAutoFit/>
          </a:bodyPr>
          <a:lstStyle/>
          <a:p>
            <a:pPr algn="ctr">
              <a:lnSpc>
                <a:spcPts val="5031"/>
              </a:lnSpc>
              <a:spcBef>
                <a:spcPct val="0"/>
              </a:spcBef>
            </a:pPr>
            <a:r>
              <a:rPr lang="en-US" sz="3593">
                <a:solidFill>
                  <a:srgbClr val="000000"/>
                </a:solidFill>
                <a:latin typeface="Poppins ExtraBold"/>
              </a:rPr>
              <a:t>Mission</a:t>
            </a:r>
          </a:p>
        </p:txBody>
      </p:sp>
      <p:sp>
        <p:nvSpPr>
          <p:cNvPr id="43" name="TextBox 43"/>
          <p:cNvSpPr txBox="1"/>
          <p:nvPr/>
        </p:nvSpPr>
        <p:spPr>
          <a:xfrm>
            <a:off x="2716656" y="6929271"/>
            <a:ext cx="6024397" cy="1489583"/>
          </a:xfrm>
          <a:prstGeom prst="rect">
            <a:avLst/>
          </a:prstGeom>
        </p:spPr>
        <p:txBody>
          <a:bodyPr lIns="0" tIns="0" rIns="0" bIns="0" rtlCol="0" anchor="t">
            <a:spAutoFit/>
          </a:bodyPr>
          <a:lstStyle/>
          <a:p>
            <a:pPr marL="0" lvl="0" indent="0" algn="ctr">
              <a:lnSpc>
                <a:spcPts val="2947"/>
              </a:lnSpc>
              <a:spcBef>
                <a:spcPct val="0"/>
              </a:spcBef>
            </a:pPr>
            <a:r>
              <a:rPr lang="en-US" sz="2105" u="none" strike="noStrike">
                <a:solidFill>
                  <a:srgbClr val="000000"/>
                </a:solidFill>
                <a:latin typeface="Poppins Medium"/>
              </a:rPr>
              <a:t>Our vision is to reinvest in safe and healthy communities, create more living wage jobs, permanent housing, and economic self-sufficiency for returning citizens.</a:t>
            </a:r>
          </a:p>
        </p:txBody>
      </p:sp>
      <p:sp>
        <p:nvSpPr>
          <p:cNvPr id="44" name="TextBox 44"/>
          <p:cNvSpPr txBox="1"/>
          <p:nvPr/>
        </p:nvSpPr>
        <p:spPr>
          <a:xfrm>
            <a:off x="9136530" y="6846216"/>
            <a:ext cx="6784081" cy="1897253"/>
          </a:xfrm>
          <a:prstGeom prst="rect">
            <a:avLst/>
          </a:prstGeom>
        </p:spPr>
        <p:txBody>
          <a:bodyPr lIns="0" tIns="0" rIns="0" bIns="0" rtlCol="0" anchor="t">
            <a:spAutoFit/>
          </a:bodyPr>
          <a:lstStyle/>
          <a:p>
            <a:pPr algn="ctr">
              <a:lnSpc>
                <a:spcPts val="2527"/>
              </a:lnSpc>
              <a:spcBef>
                <a:spcPct val="0"/>
              </a:spcBef>
            </a:pPr>
            <a:r>
              <a:rPr lang="en-US" sz="1805">
                <a:solidFill>
                  <a:srgbClr val="000000"/>
                </a:solidFill>
                <a:latin typeface="Poppins Medium"/>
              </a:rPr>
              <a:t>Our mission is to build a strong, national network comprised of individuals returning from incarceration who support each other's reintegration. We use a client-centered approach to identify basic needs and to create a continuum of care that can address barriers to reentry, promote restorative practices, and reduce recidivism.</a:t>
            </a:r>
          </a:p>
        </p:txBody>
      </p:sp>
      <p:sp>
        <p:nvSpPr>
          <p:cNvPr id="45" name="Freeform 45"/>
          <p:cNvSpPr/>
          <p:nvPr/>
        </p:nvSpPr>
        <p:spPr>
          <a:xfrm>
            <a:off x="17099284" y="9101248"/>
            <a:ext cx="1171825" cy="1191959"/>
          </a:xfrm>
          <a:custGeom>
            <a:avLst/>
            <a:gdLst/>
            <a:ahLst/>
            <a:cxnLst/>
            <a:rect l="l" t="t" r="r" b="b"/>
            <a:pathLst>
              <a:path w="1171825" h="1191959">
                <a:moveTo>
                  <a:pt x="0" y="0"/>
                </a:moveTo>
                <a:lnTo>
                  <a:pt x="1171824" y="0"/>
                </a:lnTo>
                <a:lnTo>
                  <a:pt x="1171824" y="1191959"/>
                </a:lnTo>
                <a:lnTo>
                  <a:pt x="0" y="1191959"/>
                </a:lnTo>
                <a:lnTo>
                  <a:pt x="0" y="0"/>
                </a:lnTo>
                <a:close/>
              </a:path>
            </a:pathLst>
          </a:custGeom>
          <a:blipFill>
            <a:blip r:embed="rId6"/>
            <a:stretch>
              <a:fillRect/>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1333051" y="2614652"/>
            <a:ext cx="5944319" cy="1264319"/>
            <a:chOff x="0" y="0"/>
            <a:chExt cx="2866094" cy="609600"/>
          </a:xfrm>
        </p:grpSpPr>
        <p:sp>
          <p:nvSpPr>
            <p:cNvPr id="3" name="Freeform 3"/>
            <p:cNvSpPr/>
            <p:nvPr/>
          </p:nvSpPr>
          <p:spPr>
            <a:xfrm>
              <a:off x="0" y="0"/>
              <a:ext cx="2866094" cy="609600"/>
            </a:xfrm>
            <a:custGeom>
              <a:avLst/>
              <a:gdLst/>
              <a:ahLst/>
              <a:cxnLst/>
              <a:rect l="l" t="t" r="r" b="b"/>
              <a:pathLst>
                <a:path w="2866094" h="609600">
                  <a:moveTo>
                    <a:pt x="2662894" y="0"/>
                  </a:moveTo>
                  <a:lnTo>
                    <a:pt x="0" y="0"/>
                  </a:lnTo>
                  <a:lnTo>
                    <a:pt x="203200" y="609600"/>
                  </a:lnTo>
                  <a:lnTo>
                    <a:pt x="2866094" y="609600"/>
                  </a:lnTo>
                  <a:lnTo>
                    <a:pt x="2662894" y="0"/>
                  </a:lnTo>
                  <a:close/>
                </a:path>
              </a:pathLst>
            </a:custGeom>
            <a:solidFill>
              <a:srgbClr val="005D28"/>
            </a:solidFill>
          </p:spPr>
          <p:txBody>
            <a:bodyPr/>
            <a:lstStyle/>
            <a:p>
              <a:endParaRPr lang="en-US"/>
            </a:p>
          </p:txBody>
        </p:sp>
        <p:sp>
          <p:nvSpPr>
            <p:cNvPr id="4" name="TextBox 4"/>
            <p:cNvSpPr txBox="1"/>
            <p:nvPr/>
          </p:nvSpPr>
          <p:spPr>
            <a:xfrm>
              <a:off x="101600" y="-38100"/>
              <a:ext cx="2662894" cy="6477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622885" y="2194346"/>
            <a:ext cx="1947831" cy="1947831"/>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037"/>
            </a:solidFill>
          </p:spPr>
          <p:txBody>
            <a:bodyPr/>
            <a:lstStyle/>
            <a:p>
              <a:endParaRPr lang="en-US"/>
            </a:p>
          </p:txBody>
        </p:sp>
        <p:sp>
          <p:nvSpPr>
            <p:cNvPr id="7" name="TextBox 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2717427" y="4721856"/>
            <a:ext cx="6043093" cy="1285327"/>
            <a:chOff x="0" y="0"/>
            <a:chExt cx="2866094" cy="609600"/>
          </a:xfrm>
        </p:grpSpPr>
        <p:sp>
          <p:nvSpPr>
            <p:cNvPr id="9" name="Freeform 9"/>
            <p:cNvSpPr/>
            <p:nvPr/>
          </p:nvSpPr>
          <p:spPr>
            <a:xfrm>
              <a:off x="0" y="0"/>
              <a:ext cx="2866094" cy="609600"/>
            </a:xfrm>
            <a:custGeom>
              <a:avLst/>
              <a:gdLst/>
              <a:ahLst/>
              <a:cxnLst/>
              <a:rect l="l" t="t" r="r" b="b"/>
              <a:pathLst>
                <a:path w="2866094" h="609600">
                  <a:moveTo>
                    <a:pt x="2662894" y="0"/>
                  </a:moveTo>
                  <a:lnTo>
                    <a:pt x="0" y="0"/>
                  </a:lnTo>
                  <a:lnTo>
                    <a:pt x="203200" y="609600"/>
                  </a:lnTo>
                  <a:lnTo>
                    <a:pt x="2866094" y="609600"/>
                  </a:lnTo>
                  <a:lnTo>
                    <a:pt x="2662894" y="0"/>
                  </a:lnTo>
                  <a:close/>
                </a:path>
              </a:pathLst>
            </a:custGeom>
            <a:solidFill>
              <a:srgbClr val="005D28"/>
            </a:solidFill>
          </p:spPr>
          <p:txBody>
            <a:bodyPr/>
            <a:lstStyle/>
            <a:p>
              <a:endParaRPr lang="en-US"/>
            </a:p>
          </p:txBody>
        </p:sp>
        <p:sp>
          <p:nvSpPr>
            <p:cNvPr id="10" name="TextBox 10"/>
            <p:cNvSpPr txBox="1"/>
            <p:nvPr/>
          </p:nvSpPr>
          <p:spPr>
            <a:xfrm>
              <a:off x="101600" y="-38100"/>
              <a:ext cx="2662894" cy="6477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1858850" y="4357772"/>
            <a:ext cx="1947831" cy="1947831"/>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037"/>
            </a:solidFill>
          </p:spPr>
          <p:txBody>
            <a:bodyPr/>
            <a:lstStyle/>
            <a:p>
              <a:endParaRPr lang="en-US"/>
            </a:p>
          </p:txBody>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14" name="Group 14"/>
          <p:cNvGrpSpPr/>
          <p:nvPr/>
        </p:nvGrpSpPr>
        <p:grpSpPr>
          <a:xfrm>
            <a:off x="10150597" y="2614652"/>
            <a:ext cx="6043093" cy="1285327"/>
            <a:chOff x="0" y="0"/>
            <a:chExt cx="2866094" cy="609600"/>
          </a:xfrm>
        </p:grpSpPr>
        <p:sp>
          <p:nvSpPr>
            <p:cNvPr id="15" name="Freeform 15"/>
            <p:cNvSpPr/>
            <p:nvPr/>
          </p:nvSpPr>
          <p:spPr>
            <a:xfrm>
              <a:off x="0" y="0"/>
              <a:ext cx="2866094" cy="609600"/>
            </a:xfrm>
            <a:custGeom>
              <a:avLst/>
              <a:gdLst/>
              <a:ahLst/>
              <a:cxnLst/>
              <a:rect l="l" t="t" r="r" b="b"/>
              <a:pathLst>
                <a:path w="2866094" h="609600">
                  <a:moveTo>
                    <a:pt x="2662894" y="0"/>
                  </a:moveTo>
                  <a:lnTo>
                    <a:pt x="0" y="0"/>
                  </a:lnTo>
                  <a:lnTo>
                    <a:pt x="203200" y="609600"/>
                  </a:lnTo>
                  <a:lnTo>
                    <a:pt x="2866094" y="609600"/>
                  </a:lnTo>
                  <a:lnTo>
                    <a:pt x="2662894" y="0"/>
                  </a:lnTo>
                  <a:close/>
                </a:path>
              </a:pathLst>
            </a:custGeom>
            <a:solidFill>
              <a:srgbClr val="005D28"/>
            </a:solidFill>
          </p:spPr>
          <p:txBody>
            <a:bodyPr/>
            <a:lstStyle/>
            <a:p>
              <a:endParaRPr lang="en-US"/>
            </a:p>
          </p:txBody>
        </p:sp>
        <p:sp>
          <p:nvSpPr>
            <p:cNvPr id="16" name="TextBox 16"/>
            <p:cNvSpPr txBox="1"/>
            <p:nvPr/>
          </p:nvSpPr>
          <p:spPr>
            <a:xfrm>
              <a:off x="101600" y="-38100"/>
              <a:ext cx="2662894" cy="647700"/>
            </a:xfrm>
            <a:prstGeom prst="rect">
              <a:avLst/>
            </a:prstGeom>
          </p:spPr>
          <p:txBody>
            <a:bodyPr lIns="50800" tIns="50800" rIns="50800" bIns="50800" rtlCol="0" anchor="ctr"/>
            <a:lstStyle/>
            <a:p>
              <a:pPr algn="ctr">
                <a:lnSpc>
                  <a:spcPts val="2659"/>
                </a:lnSpc>
              </a:pPr>
              <a:endParaRPr/>
            </a:p>
          </p:txBody>
        </p:sp>
      </p:grpSp>
      <p:grpSp>
        <p:nvGrpSpPr>
          <p:cNvPr id="17" name="Group 17"/>
          <p:cNvGrpSpPr/>
          <p:nvPr/>
        </p:nvGrpSpPr>
        <p:grpSpPr>
          <a:xfrm>
            <a:off x="9176682" y="2258333"/>
            <a:ext cx="1947831" cy="1947831"/>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037"/>
            </a:solidFill>
          </p:spPr>
          <p:txBody>
            <a:bodyPr/>
            <a:lstStyle/>
            <a:p>
              <a:endParaRPr lang="en-US"/>
            </a:p>
          </p:txBody>
        </p:sp>
        <p:sp>
          <p:nvSpPr>
            <p:cNvPr id="19" name="TextBox 19"/>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0" name="Group 20"/>
          <p:cNvGrpSpPr/>
          <p:nvPr/>
        </p:nvGrpSpPr>
        <p:grpSpPr>
          <a:xfrm>
            <a:off x="11216207" y="4605768"/>
            <a:ext cx="6043093" cy="1285327"/>
            <a:chOff x="0" y="0"/>
            <a:chExt cx="2866094" cy="609600"/>
          </a:xfrm>
        </p:grpSpPr>
        <p:sp>
          <p:nvSpPr>
            <p:cNvPr id="21" name="Freeform 21"/>
            <p:cNvSpPr/>
            <p:nvPr/>
          </p:nvSpPr>
          <p:spPr>
            <a:xfrm>
              <a:off x="0" y="0"/>
              <a:ext cx="2866094" cy="609600"/>
            </a:xfrm>
            <a:custGeom>
              <a:avLst/>
              <a:gdLst/>
              <a:ahLst/>
              <a:cxnLst/>
              <a:rect l="l" t="t" r="r" b="b"/>
              <a:pathLst>
                <a:path w="2866094" h="609600">
                  <a:moveTo>
                    <a:pt x="2662894" y="0"/>
                  </a:moveTo>
                  <a:lnTo>
                    <a:pt x="0" y="0"/>
                  </a:lnTo>
                  <a:lnTo>
                    <a:pt x="203200" y="609600"/>
                  </a:lnTo>
                  <a:lnTo>
                    <a:pt x="2866094" y="609600"/>
                  </a:lnTo>
                  <a:lnTo>
                    <a:pt x="2662894" y="0"/>
                  </a:lnTo>
                  <a:close/>
                </a:path>
              </a:pathLst>
            </a:custGeom>
            <a:solidFill>
              <a:srgbClr val="005D28"/>
            </a:solidFill>
          </p:spPr>
          <p:txBody>
            <a:bodyPr/>
            <a:lstStyle/>
            <a:p>
              <a:endParaRPr lang="en-US"/>
            </a:p>
          </p:txBody>
        </p:sp>
        <p:sp>
          <p:nvSpPr>
            <p:cNvPr id="22" name="TextBox 22"/>
            <p:cNvSpPr txBox="1"/>
            <p:nvPr/>
          </p:nvSpPr>
          <p:spPr>
            <a:xfrm>
              <a:off x="101600" y="-38100"/>
              <a:ext cx="2662894" cy="647700"/>
            </a:xfrm>
            <a:prstGeom prst="rect">
              <a:avLst/>
            </a:prstGeom>
          </p:spPr>
          <p:txBody>
            <a:bodyPr lIns="50800" tIns="50800" rIns="50800" bIns="50800" rtlCol="0" anchor="ctr"/>
            <a:lstStyle/>
            <a:p>
              <a:pPr algn="ctr">
                <a:lnSpc>
                  <a:spcPts val="2659"/>
                </a:lnSpc>
              </a:pPr>
              <a:endParaRPr/>
            </a:p>
          </p:txBody>
        </p:sp>
      </p:grpSp>
      <p:grpSp>
        <p:nvGrpSpPr>
          <p:cNvPr id="23" name="Group 23"/>
          <p:cNvGrpSpPr/>
          <p:nvPr/>
        </p:nvGrpSpPr>
        <p:grpSpPr>
          <a:xfrm>
            <a:off x="10150597" y="4357772"/>
            <a:ext cx="1947831" cy="1947831"/>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037"/>
            </a:solidFill>
          </p:spPr>
          <p:txBody>
            <a:bodyPr/>
            <a:lstStyle/>
            <a:p>
              <a:endParaRPr lang="en-US"/>
            </a:p>
          </p:txBody>
        </p:sp>
        <p:sp>
          <p:nvSpPr>
            <p:cNvPr id="25" name="TextBox 25"/>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26" name="Group 26"/>
          <p:cNvGrpSpPr/>
          <p:nvPr/>
        </p:nvGrpSpPr>
        <p:grpSpPr>
          <a:xfrm>
            <a:off x="2717427" y="6753959"/>
            <a:ext cx="6043093" cy="1285327"/>
            <a:chOff x="0" y="0"/>
            <a:chExt cx="2866094" cy="609600"/>
          </a:xfrm>
        </p:grpSpPr>
        <p:sp>
          <p:nvSpPr>
            <p:cNvPr id="27" name="Freeform 27"/>
            <p:cNvSpPr/>
            <p:nvPr/>
          </p:nvSpPr>
          <p:spPr>
            <a:xfrm>
              <a:off x="0" y="0"/>
              <a:ext cx="2866094" cy="609600"/>
            </a:xfrm>
            <a:custGeom>
              <a:avLst/>
              <a:gdLst/>
              <a:ahLst/>
              <a:cxnLst/>
              <a:rect l="l" t="t" r="r" b="b"/>
              <a:pathLst>
                <a:path w="2866094" h="609600">
                  <a:moveTo>
                    <a:pt x="2662894" y="0"/>
                  </a:moveTo>
                  <a:lnTo>
                    <a:pt x="0" y="0"/>
                  </a:lnTo>
                  <a:lnTo>
                    <a:pt x="203200" y="609600"/>
                  </a:lnTo>
                  <a:lnTo>
                    <a:pt x="2866094" y="609600"/>
                  </a:lnTo>
                  <a:lnTo>
                    <a:pt x="2662894" y="0"/>
                  </a:lnTo>
                  <a:close/>
                </a:path>
              </a:pathLst>
            </a:custGeom>
            <a:solidFill>
              <a:srgbClr val="005D28"/>
            </a:solidFill>
          </p:spPr>
          <p:txBody>
            <a:bodyPr/>
            <a:lstStyle/>
            <a:p>
              <a:endParaRPr lang="en-US"/>
            </a:p>
          </p:txBody>
        </p:sp>
        <p:sp>
          <p:nvSpPr>
            <p:cNvPr id="28" name="TextBox 28"/>
            <p:cNvSpPr txBox="1"/>
            <p:nvPr/>
          </p:nvSpPr>
          <p:spPr>
            <a:xfrm>
              <a:off x="101600" y="-38100"/>
              <a:ext cx="2662894" cy="647700"/>
            </a:xfrm>
            <a:prstGeom prst="rect">
              <a:avLst/>
            </a:prstGeom>
          </p:spPr>
          <p:txBody>
            <a:bodyPr lIns="50800" tIns="50800" rIns="50800" bIns="50800" rtlCol="0" anchor="ctr"/>
            <a:lstStyle/>
            <a:p>
              <a:pPr algn="ctr">
                <a:lnSpc>
                  <a:spcPts val="2659"/>
                </a:lnSpc>
              </a:pPr>
              <a:endParaRPr/>
            </a:p>
          </p:txBody>
        </p:sp>
      </p:grpSp>
      <p:grpSp>
        <p:nvGrpSpPr>
          <p:cNvPr id="29" name="Group 29"/>
          <p:cNvGrpSpPr/>
          <p:nvPr/>
        </p:nvGrpSpPr>
        <p:grpSpPr>
          <a:xfrm>
            <a:off x="1858850" y="6485023"/>
            <a:ext cx="1947831" cy="1947831"/>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037"/>
            </a:solidFill>
          </p:spPr>
          <p:txBody>
            <a:bodyPr/>
            <a:lstStyle/>
            <a:p>
              <a:endParaRPr lang="en-US"/>
            </a:p>
          </p:txBody>
        </p:sp>
        <p:sp>
          <p:nvSpPr>
            <p:cNvPr id="31" name="TextBox 31"/>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32" name="Group 32"/>
          <p:cNvGrpSpPr/>
          <p:nvPr/>
        </p:nvGrpSpPr>
        <p:grpSpPr>
          <a:xfrm rot="-372660">
            <a:off x="16881868" y="8728559"/>
            <a:ext cx="607380" cy="1501029"/>
            <a:chOff x="0" y="0"/>
            <a:chExt cx="328893" cy="812800"/>
          </a:xfrm>
        </p:grpSpPr>
        <p:sp>
          <p:nvSpPr>
            <p:cNvPr id="33" name="Freeform 33"/>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34" name="TextBox 34"/>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35" name="Group 35"/>
          <p:cNvGrpSpPr/>
          <p:nvPr/>
        </p:nvGrpSpPr>
        <p:grpSpPr>
          <a:xfrm rot="-372660">
            <a:off x="17198436" y="7318520"/>
            <a:ext cx="866319" cy="2140951"/>
            <a:chOff x="0" y="0"/>
            <a:chExt cx="328893" cy="812800"/>
          </a:xfrm>
        </p:grpSpPr>
        <p:sp>
          <p:nvSpPr>
            <p:cNvPr id="36" name="Freeform 36"/>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37" name="TextBox 37"/>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38" name="Group 38"/>
          <p:cNvGrpSpPr/>
          <p:nvPr/>
        </p:nvGrpSpPr>
        <p:grpSpPr>
          <a:xfrm rot="-3997370">
            <a:off x="15545186" y="8599323"/>
            <a:ext cx="5313614" cy="1967296"/>
            <a:chOff x="0" y="0"/>
            <a:chExt cx="3517755" cy="1302402"/>
          </a:xfrm>
        </p:grpSpPr>
        <p:sp>
          <p:nvSpPr>
            <p:cNvPr id="39" name="Freeform 39"/>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40" name="TextBox 40"/>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41" name="Group 41"/>
          <p:cNvGrpSpPr/>
          <p:nvPr/>
        </p:nvGrpSpPr>
        <p:grpSpPr>
          <a:xfrm rot="-1344660">
            <a:off x="17348509" y="8306621"/>
            <a:ext cx="1738369" cy="3221259"/>
            <a:chOff x="0" y="0"/>
            <a:chExt cx="406400" cy="753073"/>
          </a:xfrm>
        </p:grpSpPr>
        <p:sp>
          <p:nvSpPr>
            <p:cNvPr id="42" name="Freeform 42"/>
            <p:cNvSpPr/>
            <p:nvPr/>
          </p:nvSpPr>
          <p:spPr>
            <a:xfrm>
              <a:off x="0" y="0"/>
              <a:ext cx="406400" cy="753073"/>
            </a:xfrm>
            <a:custGeom>
              <a:avLst/>
              <a:gdLst/>
              <a:ahLst/>
              <a:cxnLst/>
              <a:rect l="l" t="t" r="r" b="b"/>
              <a:pathLst>
                <a:path w="406400" h="753073">
                  <a:moveTo>
                    <a:pt x="203200" y="0"/>
                  </a:moveTo>
                  <a:lnTo>
                    <a:pt x="0" y="0"/>
                  </a:lnTo>
                  <a:lnTo>
                    <a:pt x="203200" y="753073"/>
                  </a:lnTo>
                  <a:lnTo>
                    <a:pt x="406400" y="753073"/>
                  </a:lnTo>
                  <a:lnTo>
                    <a:pt x="203200" y="0"/>
                  </a:lnTo>
                  <a:close/>
                </a:path>
              </a:pathLst>
            </a:custGeom>
            <a:solidFill>
              <a:srgbClr val="03AF3D"/>
            </a:solidFill>
          </p:spPr>
          <p:txBody>
            <a:bodyPr/>
            <a:lstStyle/>
            <a:p>
              <a:endParaRPr lang="en-US"/>
            </a:p>
          </p:txBody>
        </p:sp>
        <p:sp>
          <p:nvSpPr>
            <p:cNvPr id="43" name="TextBox 43"/>
            <p:cNvSpPr txBox="1"/>
            <p:nvPr/>
          </p:nvSpPr>
          <p:spPr>
            <a:xfrm>
              <a:off x="101600" y="-38100"/>
              <a:ext cx="203200" cy="791173"/>
            </a:xfrm>
            <a:prstGeom prst="rect">
              <a:avLst/>
            </a:prstGeom>
          </p:spPr>
          <p:txBody>
            <a:bodyPr lIns="50800" tIns="50800" rIns="50800" bIns="50800" rtlCol="0" anchor="ctr"/>
            <a:lstStyle/>
            <a:p>
              <a:pPr algn="ctr">
                <a:lnSpc>
                  <a:spcPts val="2659"/>
                </a:lnSpc>
              </a:pPr>
              <a:endParaRPr/>
            </a:p>
          </p:txBody>
        </p:sp>
      </p:grpSp>
      <p:grpSp>
        <p:nvGrpSpPr>
          <p:cNvPr id="44" name="Group 44"/>
          <p:cNvGrpSpPr/>
          <p:nvPr/>
        </p:nvGrpSpPr>
        <p:grpSpPr>
          <a:xfrm rot="-1344660">
            <a:off x="17679438" y="6837753"/>
            <a:ext cx="1965368" cy="3542484"/>
            <a:chOff x="0" y="0"/>
            <a:chExt cx="417805" cy="753073"/>
          </a:xfrm>
        </p:grpSpPr>
        <p:sp>
          <p:nvSpPr>
            <p:cNvPr id="45" name="Freeform 45"/>
            <p:cNvSpPr/>
            <p:nvPr/>
          </p:nvSpPr>
          <p:spPr>
            <a:xfrm>
              <a:off x="0" y="0"/>
              <a:ext cx="417805" cy="753073"/>
            </a:xfrm>
            <a:custGeom>
              <a:avLst/>
              <a:gdLst/>
              <a:ahLst/>
              <a:cxnLst/>
              <a:rect l="l" t="t" r="r" b="b"/>
              <a:pathLst>
                <a:path w="417805" h="753073">
                  <a:moveTo>
                    <a:pt x="214605" y="0"/>
                  </a:moveTo>
                  <a:lnTo>
                    <a:pt x="0" y="0"/>
                  </a:lnTo>
                  <a:lnTo>
                    <a:pt x="203200" y="753073"/>
                  </a:lnTo>
                  <a:lnTo>
                    <a:pt x="417805" y="753073"/>
                  </a:lnTo>
                  <a:lnTo>
                    <a:pt x="214605" y="0"/>
                  </a:lnTo>
                  <a:close/>
                </a:path>
              </a:pathLst>
            </a:custGeom>
            <a:solidFill>
              <a:srgbClr val="008037"/>
            </a:solidFill>
          </p:spPr>
          <p:txBody>
            <a:bodyPr/>
            <a:lstStyle/>
            <a:p>
              <a:endParaRPr lang="en-US"/>
            </a:p>
          </p:txBody>
        </p:sp>
        <p:sp>
          <p:nvSpPr>
            <p:cNvPr id="46" name="TextBox 46"/>
            <p:cNvSpPr txBox="1"/>
            <p:nvPr/>
          </p:nvSpPr>
          <p:spPr>
            <a:xfrm>
              <a:off x="101600" y="-38100"/>
              <a:ext cx="214605" cy="791173"/>
            </a:xfrm>
            <a:prstGeom prst="rect">
              <a:avLst/>
            </a:prstGeom>
          </p:spPr>
          <p:txBody>
            <a:bodyPr lIns="50800" tIns="50800" rIns="50800" bIns="50800" rtlCol="0" anchor="ctr"/>
            <a:lstStyle/>
            <a:p>
              <a:pPr algn="ctr">
                <a:lnSpc>
                  <a:spcPts val="2659"/>
                </a:lnSpc>
              </a:pPr>
              <a:endParaRPr/>
            </a:p>
          </p:txBody>
        </p:sp>
      </p:grpSp>
      <p:grpSp>
        <p:nvGrpSpPr>
          <p:cNvPr id="47" name="Group 47"/>
          <p:cNvGrpSpPr/>
          <p:nvPr/>
        </p:nvGrpSpPr>
        <p:grpSpPr>
          <a:xfrm rot="484507">
            <a:off x="1227321" y="8920915"/>
            <a:ext cx="603262" cy="1490852"/>
            <a:chOff x="0" y="0"/>
            <a:chExt cx="328893" cy="812800"/>
          </a:xfrm>
        </p:grpSpPr>
        <p:sp>
          <p:nvSpPr>
            <p:cNvPr id="48" name="Freeform 48"/>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49" name="TextBox 49"/>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50" name="Group 50"/>
          <p:cNvGrpSpPr/>
          <p:nvPr/>
        </p:nvGrpSpPr>
        <p:grpSpPr>
          <a:xfrm rot="484507">
            <a:off x="357761" y="7750724"/>
            <a:ext cx="860446" cy="2126436"/>
            <a:chOff x="0" y="0"/>
            <a:chExt cx="328893" cy="812800"/>
          </a:xfrm>
        </p:grpSpPr>
        <p:sp>
          <p:nvSpPr>
            <p:cNvPr id="51" name="Freeform 51"/>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52" name="TextBox 52"/>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53" name="Group 53"/>
          <p:cNvGrpSpPr/>
          <p:nvPr/>
        </p:nvGrpSpPr>
        <p:grpSpPr>
          <a:xfrm rot="3892392">
            <a:off x="-2425279" y="8527454"/>
            <a:ext cx="5277588" cy="1953957"/>
            <a:chOff x="0" y="0"/>
            <a:chExt cx="3517755" cy="1302402"/>
          </a:xfrm>
        </p:grpSpPr>
        <p:sp>
          <p:nvSpPr>
            <p:cNvPr id="54" name="Freeform 54"/>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55" name="TextBox 55"/>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56" name="Group 56"/>
          <p:cNvGrpSpPr/>
          <p:nvPr/>
        </p:nvGrpSpPr>
        <p:grpSpPr>
          <a:xfrm rot="-2700000">
            <a:off x="-1252917" y="9310494"/>
            <a:ext cx="3610047" cy="855175"/>
            <a:chOff x="0" y="0"/>
            <a:chExt cx="2573374" cy="609600"/>
          </a:xfrm>
        </p:grpSpPr>
        <p:sp>
          <p:nvSpPr>
            <p:cNvPr id="57" name="Freeform 57"/>
            <p:cNvSpPr/>
            <p:nvPr/>
          </p:nvSpPr>
          <p:spPr>
            <a:xfrm>
              <a:off x="0" y="0"/>
              <a:ext cx="2573374" cy="609600"/>
            </a:xfrm>
            <a:custGeom>
              <a:avLst/>
              <a:gdLst/>
              <a:ahLst/>
              <a:cxnLst/>
              <a:rect l="l" t="t" r="r" b="b"/>
              <a:pathLst>
                <a:path w="2573374" h="609600">
                  <a:moveTo>
                    <a:pt x="203200" y="0"/>
                  </a:moveTo>
                  <a:lnTo>
                    <a:pt x="2573374" y="0"/>
                  </a:lnTo>
                  <a:lnTo>
                    <a:pt x="2370174" y="609600"/>
                  </a:lnTo>
                  <a:lnTo>
                    <a:pt x="0" y="609600"/>
                  </a:lnTo>
                  <a:lnTo>
                    <a:pt x="203200" y="0"/>
                  </a:lnTo>
                  <a:close/>
                </a:path>
              </a:pathLst>
            </a:custGeom>
            <a:solidFill>
              <a:srgbClr val="03AF3D"/>
            </a:solidFill>
          </p:spPr>
          <p:txBody>
            <a:bodyPr/>
            <a:lstStyle/>
            <a:p>
              <a:endParaRPr lang="en-US"/>
            </a:p>
          </p:txBody>
        </p:sp>
        <p:sp>
          <p:nvSpPr>
            <p:cNvPr id="58" name="TextBox 58"/>
            <p:cNvSpPr txBox="1"/>
            <p:nvPr/>
          </p:nvSpPr>
          <p:spPr>
            <a:xfrm>
              <a:off x="101600" y="-38100"/>
              <a:ext cx="2370174" cy="647700"/>
            </a:xfrm>
            <a:prstGeom prst="rect">
              <a:avLst/>
            </a:prstGeom>
          </p:spPr>
          <p:txBody>
            <a:bodyPr lIns="50800" tIns="50800" rIns="50800" bIns="50800" rtlCol="0" anchor="ctr"/>
            <a:lstStyle/>
            <a:p>
              <a:pPr algn="ctr">
                <a:lnSpc>
                  <a:spcPts val="2659"/>
                </a:lnSpc>
              </a:pPr>
              <a:endParaRPr/>
            </a:p>
          </p:txBody>
        </p:sp>
      </p:grpSp>
      <p:grpSp>
        <p:nvGrpSpPr>
          <p:cNvPr id="59" name="Group 59"/>
          <p:cNvGrpSpPr/>
          <p:nvPr/>
        </p:nvGrpSpPr>
        <p:grpSpPr>
          <a:xfrm rot="-2700000">
            <a:off x="-1666997" y="7932592"/>
            <a:ext cx="3409346" cy="1000524"/>
            <a:chOff x="0" y="0"/>
            <a:chExt cx="2077249" cy="609600"/>
          </a:xfrm>
        </p:grpSpPr>
        <p:sp>
          <p:nvSpPr>
            <p:cNvPr id="60" name="Freeform 60"/>
            <p:cNvSpPr/>
            <p:nvPr/>
          </p:nvSpPr>
          <p:spPr>
            <a:xfrm>
              <a:off x="0" y="0"/>
              <a:ext cx="2077249" cy="609600"/>
            </a:xfrm>
            <a:custGeom>
              <a:avLst/>
              <a:gdLst/>
              <a:ahLst/>
              <a:cxnLst/>
              <a:rect l="l" t="t" r="r" b="b"/>
              <a:pathLst>
                <a:path w="2077249" h="609600">
                  <a:moveTo>
                    <a:pt x="203200" y="0"/>
                  </a:moveTo>
                  <a:lnTo>
                    <a:pt x="2077249" y="0"/>
                  </a:lnTo>
                  <a:lnTo>
                    <a:pt x="1874049" y="609600"/>
                  </a:lnTo>
                  <a:lnTo>
                    <a:pt x="0" y="609600"/>
                  </a:lnTo>
                  <a:lnTo>
                    <a:pt x="203200" y="0"/>
                  </a:lnTo>
                  <a:close/>
                </a:path>
              </a:pathLst>
            </a:custGeom>
            <a:solidFill>
              <a:srgbClr val="008037"/>
            </a:solidFill>
          </p:spPr>
          <p:txBody>
            <a:bodyPr/>
            <a:lstStyle/>
            <a:p>
              <a:endParaRPr lang="en-US"/>
            </a:p>
          </p:txBody>
        </p:sp>
        <p:sp>
          <p:nvSpPr>
            <p:cNvPr id="61" name="TextBox 61"/>
            <p:cNvSpPr txBox="1"/>
            <p:nvPr/>
          </p:nvSpPr>
          <p:spPr>
            <a:xfrm>
              <a:off x="101600" y="-38100"/>
              <a:ext cx="1874049" cy="647700"/>
            </a:xfrm>
            <a:prstGeom prst="rect">
              <a:avLst/>
            </a:prstGeom>
          </p:spPr>
          <p:txBody>
            <a:bodyPr lIns="50800" tIns="50800" rIns="50800" bIns="50800" rtlCol="0" anchor="ctr"/>
            <a:lstStyle/>
            <a:p>
              <a:pPr algn="ctr">
                <a:lnSpc>
                  <a:spcPts val="2659"/>
                </a:lnSpc>
              </a:pPr>
              <a:endParaRPr/>
            </a:p>
          </p:txBody>
        </p:sp>
      </p:grpSp>
      <p:grpSp>
        <p:nvGrpSpPr>
          <p:cNvPr id="62" name="Group 62"/>
          <p:cNvGrpSpPr/>
          <p:nvPr/>
        </p:nvGrpSpPr>
        <p:grpSpPr>
          <a:xfrm>
            <a:off x="10894043" y="6811565"/>
            <a:ext cx="6043093" cy="1285327"/>
            <a:chOff x="0" y="0"/>
            <a:chExt cx="2866094" cy="609600"/>
          </a:xfrm>
        </p:grpSpPr>
        <p:sp>
          <p:nvSpPr>
            <p:cNvPr id="63" name="Freeform 63"/>
            <p:cNvSpPr/>
            <p:nvPr/>
          </p:nvSpPr>
          <p:spPr>
            <a:xfrm>
              <a:off x="0" y="0"/>
              <a:ext cx="2866094" cy="609600"/>
            </a:xfrm>
            <a:custGeom>
              <a:avLst/>
              <a:gdLst/>
              <a:ahLst/>
              <a:cxnLst/>
              <a:rect l="l" t="t" r="r" b="b"/>
              <a:pathLst>
                <a:path w="2866094" h="609600">
                  <a:moveTo>
                    <a:pt x="2662894" y="0"/>
                  </a:moveTo>
                  <a:lnTo>
                    <a:pt x="0" y="0"/>
                  </a:lnTo>
                  <a:lnTo>
                    <a:pt x="203200" y="609600"/>
                  </a:lnTo>
                  <a:lnTo>
                    <a:pt x="2866094" y="609600"/>
                  </a:lnTo>
                  <a:lnTo>
                    <a:pt x="2662894" y="0"/>
                  </a:lnTo>
                  <a:close/>
                </a:path>
              </a:pathLst>
            </a:custGeom>
            <a:solidFill>
              <a:srgbClr val="005D28"/>
            </a:solidFill>
          </p:spPr>
          <p:txBody>
            <a:bodyPr/>
            <a:lstStyle/>
            <a:p>
              <a:endParaRPr lang="en-US"/>
            </a:p>
          </p:txBody>
        </p:sp>
        <p:sp>
          <p:nvSpPr>
            <p:cNvPr id="64" name="TextBox 64"/>
            <p:cNvSpPr txBox="1"/>
            <p:nvPr/>
          </p:nvSpPr>
          <p:spPr>
            <a:xfrm>
              <a:off x="101600" y="-38100"/>
              <a:ext cx="2662894" cy="647700"/>
            </a:xfrm>
            <a:prstGeom prst="rect">
              <a:avLst/>
            </a:prstGeom>
          </p:spPr>
          <p:txBody>
            <a:bodyPr lIns="50800" tIns="50800" rIns="50800" bIns="50800" rtlCol="0" anchor="ctr"/>
            <a:lstStyle/>
            <a:p>
              <a:pPr algn="ctr">
                <a:lnSpc>
                  <a:spcPts val="2659"/>
                </a:lnSpc>
              </a:pPr>
              <a:endParaRPr/>
            </a:p>
          </p:txBody>
        </p:sp>
      </p:grpSp>
      <p:grpSp>
        <p:nvGrpSpPr>
          <p:cNvPr id="65" name="Group 65"/>
          <p:cNvGrpSpPr/>
          <p:nvPr/>
        </p:nvGrpSpPr>
        <p:grpSpPr>
          <a:xfrm>
            <a:off x="10382361" y="6458003"/>
            <a:ext cx="1947831" cy="1947831"/>
            <a:chOff x="0" y="0"/>
            <a:chExt cx="812800" cy="812800"/>
          </a:xfrm>
        </p:grpSpPr>
        <p:sp>
          <p:nvSpPr>
            <p:cNvPr id="66" name="Freeform 6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037"/>
            </a:solidFill>
          </p:spPr>
          <p:txBody>
            <a:bodyPr/>
            <a:lstStyle/>
            <a:p>
              <a:endParaRPr lang="en-US"/>
            </a:p>
          </p:txBody>
        </p:sp>
        <p:sp>
          <p:nvSpPr>
            <p:cNvPr id="67" name="TextBox 67"/>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grpSp>
        <p:nvGrpSpPr>
          <p:cNvPr id="68" name="Group 68"/>
          <p:cNvGrpSpPr/>
          <p:nvPr/>
        </p:nvGrpSpPr>
        <p:grpSpPr>
          <a:xfrm>
            <a:off x="6210179" y="8641725"/>
            <a:ext cx="6043093" cy="1285327"/>
            <a:chOff x="0" y="0"/>
            <a:chExt cx="2866094" cy="609600"/>
          </a:xfrm>
        </p:grpSpPr>
        <p:sp>
          <p:nvSpPr>
            <p:cNvPr id="69" name="Freeform 69"/>
            <p:cNvSpPr/>
            <p:nvPr/>
          </p:nvSpPr>
          <p:spPr>
            <a:xfrm>
              <a:off x="0" y="0"/>
              <a:ext cx="2866094" cy="609600"/>
            </a:xfrm>
            <a:custGeom>
              <a:avLst/>
              <a:gdLst/>
              <a:ahLst/>
              <a:cxnLst/>
              <a:rect l="l" t="t" r="r" b="b"/>
              <a:pathLst>
                <a:path w="2866094" h="609600">
                  <a:moveTo>
                    <a:pt x="2662894" y="0"/>
                  </a:moveTo>
                  <a:lnTo>
                    <a:pt x="0" y="0"/>
                  </a:lnTo>
                  <a:lnTo>
                    <a:pt x="203200" y="609600"/>
                  </a:lnTo>
                  <a:lnTo>
                    <a:pt x="2866094" y="609600"/>
                  </a:lnTo>
                  <a:lnTo>
                    <a:pt x="2662894" y="0"/>
                  </a:lnTo>
                  <a:close/>
                </a:path>
              </a:pathLst>
            </a:custGeom>
            <a:solidFill>
              <a:srgbClr val="005D28"/>
            </a:solidFill>
          </p:spPr>
          <p:txBody>
            <a:bodyPr/>
            <a:lstStyle/>
            <a:p>
              <a:endParaRPr lang="en-US"/>
            </a:p>
          </p:txBody>
        </p:sp>
        <p:sp>
          <p:nvSpPr>
            <p:cNvPr id="70" name="TextBox 70"/>
            <p:cNvSpPr txBox="1"/>
            <p:nvPr/>
          </p:nvSpPr>
          <p:spPr>
            <a:xfrm>
              <a:off x="101600" y="-38100"/>
              <a:ext cx="2662894" cy="647700"/>
            </a:xfrm>
            <a:prstGeom prst="rect">
              <a:avLst/>
            </a:prstGeom>
          </p:spPr>
          <p:txBody>
            <a:bodyPr lIns="50800" tIns="50800" rIns="50800" bIns="50800" rtlCol="0" anchor="ctr"/>
            <a:lstStyle/>
            <a:p>
              <a:pPr algn="ctr">
                <a:lnSpc>
                  <a:spcPts val="2659"/>
                </a:lnSpc>
              </a:pPr>
              <a:endParaRPr/>
            </a:p>
          </p:txBody>
        </p:sp>
      </p:grpSp>
      <p:grpSp>
        <p:nvGrpSpPr>
          <p:cNvPr id="71" name="Group 71"/>
          <p:cNvGrpSpPr/>
          <p:nvPr/>
        </p:nvGrpSpPr>
        <p:grpSpPr>
          <a:xfrm>
            <a:off x="5329539" y="8284384"/>
            <a:ext cx="1947831" cy="1947831"/>
            <a:chOff x="0" y="0"/>
            <a:chExt cx="812800" cy="812800"/>
          </a:xfrm>
        </p:grpSpPr>
        <p:sp>
          <p:nvSpPr>
            <p:cNvPr id="72" name="Freeform 7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8037"/>
            </a:solidFill>
          </p:spPr>
          <p:txBody>
            <a:bodyPr/>
            <a:lstStyle/>
            <a:p>
              <a:endParaRPr lang="en-US"/>
            </a:p>
          </p:txBody>
        </p:sp>
        <p:sp>
          <p:nvSpPr>
            <p:cNvPr id="73" name="TextBox 73"/>
            <p:cNvSpPr txBox="1"/>
            <p:nvPr/>
          </p:nvSpPr>
          <p:spPr>
            <a:xfrm>
              <a:off x="76200" y="38100"/>
              <a:ext cx="660400" cy="698500"/>
            </a:xfrm>
            <a:prstGeom prst="rect">
              <a:avLst/>
            </a:prstGeom>
          </p:spPr>
          <p:txBody>
            <a:bodyPr lIns="50800" tIns="50800" rIns="50800" bIns="50800" rtlCol="0" anchor="ctr"/>
            <a:lstStyle/>
            <a:p>
              <a:pPr algn="ctr">
                <a:lnSpc>
                  <a:spcPts val="2659"/>
                </a:lnSpc>
              </a:pPr>
              <a:endParaRPr/>
            </a:p>
          </p:txBody>
        </p:sp>
      </p:grpSp>
      <p:sp>
        <p:nvSpPr>
          <p:cNvPr id="74" name="Freeform 74"/>
          <p:cNvSpPr/>
          <p:nvPr/>
        </p:nvSpPr>
        <p:spPr>
          <a:xfrm>
            <a:off x="17101497"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2"/>
            <a:stretch>
              <a:fillRect/>
            </a:stretch>
          </a:blipFill>
        </p:spPr>
        <p:txBody>
          <a:bodyPr/>
          <a:lstStyle/>
          <a:p>
            <a:endParaRPr lang="en-US"/>
          </a:p>
        </p:txBody>
      </p:sp>
      <p:sp>
        <p:nvSpPr>
          <p:cNvPr id="75" name="Freeform 75"/>
          <p:cNvSpPr/>
          <p:nvPr/>
        </p:nvSpPr>
        <p:spPr>
          <a:xfrm>
            <a:off x="936973" y="2515034"/>
            <a:ext cx="1357995" cy="1357995"/>
          </a:xfrm>
          <a:custGeom>
            <a:avLst/>
            <a:gdLst/>
            <a:ahLst/>
            <a:cxnLst/>
            <a:rect l="l" t="t" r="r" b="b"/>
            <a:pathLst>
              <a:path w="1357995" h="1357995">
                <a:moveTo>
                  <a:pt x="0" y="0"/>
                </a:moveTo>
                <a:lnTo>
                  <a:pt x="1357995" y="0"/>
                </a:lnTo>
                <a:lnTo>
                  <a:pt x="1357995" y="1357995"/>
                </a:lnTo>
                <a:lnTo>
                  <a:pt x="0" y="135799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6" name="Freeform 76"/>
          <p:cNvSpPr/>
          <p:nvPr/>
        </p:nvSpPr>
        <p:spPr>
          <a:xfrm>
            <a:off x="1932303" y="4793892"/>
            <a:ext cx="1762157" cy="1254891"/>
          </a:xfrm>
          <a:custGeom>
            <a:avLst/>
            <a:gdLst/>
            <a:ahLst/>
            <a:cxnLst/>
            <a:rect l="l" t="t" r="r" b="b"/>
            <a:pathLst>
              <a:path w="1762157" h="1254891">
                <a:moveTo>
                  <a:pt x="0" y="0"/>
                </a:moveTo>
                <a:lnTo>
                  <a:pt x="1762156" y="0"/>
                </a:lnTo>
                <a:lnTo>
                  <a:pt x="1762156" y="1254892"/>
                </a:lnTo>
                <a:lnTo>
                  <a:pt x="0" y="1254892"/>
                </a:lnTo>
                <a:lnTo>
                  <a:pt x="0" y="0"/>
                </a:lnTo>
                <a:close/>
              </a:path>
            </a:pathLst>
          </a:custGeom>
          <a:blipFill>
            <a:blip r:embed="rId5">
              <a:extLst>
                <a:ext uri="{96DAC541-7B7A-43D3-8B79-37D633B846F1}">
                  <asvg:svgBlip xmlns:asvg="http://schemas.microsoft.com/office/drawing/2016/SVG/main" r:embed="rId6"/>
                </a:ext>
              </a:extLst>
            </a:blip>
            <a:stretch>
              <a:fillRect r="-174" b="-40667"/>
            </a:stretch>
          </a:blipFill>
        </p:spPr>
        <p:txBody>
          <a:bodyPr/>
          <a:lstStyle/>
          <a:p>
            <a:endParaRPr lang="en-US"/>
          </a:p>
        </p:txBody>
      </p:sp>
      <p:sp>
        <p:nvSpPr>
          <p:cNvPr id="77" name="Freeform 77"/>
          <p:cNvSpPr/>
          <p:nvPr/>
        </p:nvSpPr>
        <p:spPr>
          <a:xfrm>
            <a:off x="1906022" y="6573141"/>
            <a:ext cx="1788437" cy="1788437"/>
          </a:xfrm>
          <a:custGeom>
            <a:avLst/>
            <a:gdLst/>
            <a:ahLst/>
            <a:cxnLst/>
            <a:rect l="l" t="t" r="r" b="b"/>
            <a:pathLst>
              <a:path w="1788437" h="1788437">
                <a:moveTo>
                  <a:pt x="0" y="0"/>
                </a:moveTo>
                <a:lnTo>
                  <a:pt x="1788437" y="0"/>
                </a:lnTo>
                <a:lnTo>
                  <a:pt x="1788437" y="1788437"/>
                </a:lnTo>
                <a:lnTo>
                  <a:pt x="0" y="178843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78" name="Freeform 78"/>
          <p:cNvSpPr/>
          <p:nvPr/>
        </p:nvSpPr>
        <p:spPr>
          <a:xfrm>
            <a:off x="10619899" y="6916773"/>
            <a:ext cx="1478530" cy="959700"/>
          </a:xfrm>
          <a:custGeom>
            <a:avLst/>
            <a:gdLst/>
            <a:ahLst/>
            <a:cxnLst/>
            <a:rect l="l" t="t" r="r" b="b"/>
            <a:pathLst>
              <a:path w="1478530" h="959700">
                <a:moveTo>
                  <a:pt x="0" y="0"/>
                </a:moveTo>
                <a:lnTo>
                  <a:pt x="1478529" y="0"/>
                </a:lnTo>
                <a:lnTo>
                  <a:pt x="1478529" y="959700"/>
                </a:lnTo>
                <a:lnTo>
                  <a:pt x="0" y="9597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79" name="Freeform 79"/>
          <p:cNvSpPr/>
          <p:nvPr/>
        </p:nvSpPr>
        <p:spPr>
          <a:xfrm>
            <a:off x="10382361" y="4477815"/>
            <a:ext cx="1430900" cy="1708537"/>
          </a:xfrm>
          <a:custGeom>
            <a:avLst/>
            <a:gdLst/>
            <a:ahLst/>
            <a:cxnLst/>
            <a:rect l="l" t="t" r="r" b="b"/>
            <a:pathLst>
              <a:path w="1430900" h="1708537">
                <a:moveTo>
                  <a:pt x="0" y="0"/>
                </a:moveTo>
                <a:lnTo>
                  <a:pt x="1430899" y="0"/>
                </a:lnTo>
                <a:lnTo>
                  <a:pt x="1430899" y="1708537"/>
                </a:lnTo>
                <a:lnTo>
                  <a:pt x="0" y="170853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80" name="Freeform 80"/>
          <p:cNvSpPr/>
          <p:nvPr/>
        </p:nvSpPr>
        <p:spPr>
          <a:xfrm>
            <a:off x="5652445" y="8515537"/>
            <a:ext cx="1302019" cy="1543134"/>
          </a:xfrm>
          <a:custGeom>
            <a:avLst/>
            <a:gdLst/>
            <a:ahLst/>
            <a:cxnLst/>
            <a:rect l="l" t="t" r="r" b="b"/>
            <a:pathLst>
              <a:path w="1302019" h="1543134">
                <a:moveTo>
                  <a:pt x="0" y="0"/>
                </a:moveTo>
                <a:lnTo>
                  <a:pt x="1302019" y="0"/>
                </a:lnTo>
                <a:lnTo>
                  <a:pt x="1302019" y="1543134"/>
                </a:lnTo>
                <a:lnTo>
                  <a:pt x="0" y="154313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81" name="Freeform 81"/>
          <p:cNvSpPr/>
          <p:nvPr/>
        </p:nvSpPr>
        <p:spPr>
          <a:xfrm>
            <a:off x="9648454" y="2515034"/>
            <a:ext cx="929763" cy="1475814"/>
          </a:xfrm>
          <a:custGeom>
            <a:avLst/>
            <a:gdLst/>
            <a:ahLst/>
            <a:cxnLst/>
            <a:rect l="l" t="t" r="r" b="b"/>
            <a:pathLst>
              <a:path w="929763" h="1475814">
                <a:moveTo>
                  <a:pt x="0" y="0"/>
                </a:moveTo>
                <a:lnTo>
                  <a:pt x="929763" y="0"/>
                </a:lnTo>
                <a:lnTo>
                  <a:pt x="929763" y="1475814"/>
                </a:lnTo>
                <a:lnTo>
                  <a:pt x="0" y="147581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82" name="TextBox 82"/>
          <p:cNvSpPr txBox="1"/>
          <p:nvPr/>
        </p:nvSpPr>
        <p:spPr>
          <a:xfrm>
            <a:off x="2294968" y="611850"/>
            <a:ext cx="14275291" cy="1524000"/>
          </a:xfrm>
          <a:prstGeom prst="rect">
            <a:avLst/>
          </a:prstGeom>
        </p:spPr>
        <p:txBody>
          <a:bodyPr lIns="0" tIns="0" rIns="0" bIns="0" rtlCol="0" anchor="t">
            <a:spAutoFit/>
          </a:bodyPr>
          <a:lstStyle/>
          <a:p>
            <a:pPr algn="ctr">
              <a:lnSpc>
                <a:spcPts val="7427"/>
              </a:lnSpc>
            </a:pPr>
            <a:r>
              <a:rPr lang="en-US" sz="6189">
                <a:solidFill>
                  <a:srgbClr val="005D28"/>
                </a:solidFill>
                <a:latin typeface="Poppins ExtraBold"/>
              </a:rPr>
              <a:t>Our Values</a:t>
            </a:r>
          </a:p>
          <a:p>
            <a:pPr algn="ctr">
              <a:lnSpc>
                <a:spcPts val="4067"/>
              </a:lnSpc>
            </a:pPr>
            <a:r>
              <a:rPr lang="en-US" sz="3389">
                <a:solidFill>
                  <a:srgbClr val="005D28"/>
                </a:solidFill>
                <a:latin typeface="Poppins ExtraBold"/>
              </a:rPr>
              <a:t>We Believe In ... </a:t>
            </a:r>
          </a:p>
        </p:txBody>
      </p:sp>
      <p:sp>
        <p:nvSpPr>
          <p:cNvPr id="83" name="TextBox 83"/>
          <p:cNvSpPr txBox="1"/>
          <p:nvPr/>
        </p:nvSpPr>
        <p:spPr>
          <a:xfrm>
            <a:off x="2717427" y="2766423"/>
            <a:ext cx="4265510" cy="1010324"/>
          </a:xfrm>
          <a:prstGeom prst="rect">
            <a:avLst/>
          </a:prstGeom>
        </p:spPr>
        <p:txBody>
          <a:bodyPr lIns="0" tIns="0" rIns="0" bIns="0" rtlCol="0" anchor="t">
            <a:spAutoFit/>
          </a:bodyPr>
          <a:lstStyle/>
          <a:p>
            <a:pPr marL="0" lvl="0" indent="0" algn="l">
              <a:lnSpc>
                <a:spcPts val="2659"/>
              </a:lnSpc>
              <a:spcBef>
                <a:spcPct val="0"/>
              </a:spcBef>
            </a:pPr>
            <a:r>
              <a:rPr lang="en-US" sz="1899" u="none" strike="noStrike">
                <a:solidFill>
                  <a:srgbClr val="FFFFFF"/>
                </a:solidFill>
                <a:latin typeface="Poppins Medium"/>
              </a:rPr>
              <a:t>The empowerment of returning citizens to have control over their own futures. </a:t>
            </a:r>
          </a:p>
        </p:txBody>
      </p:sp>
      <p:sp>
        <p:nvSpPr>
          <p:cNvPr id="84" name="TextBox 84"/>
          <p:cNvSpPr txBox="1"/>
          <p:nvPr/>
        </p:nvSpPr>
        <p:spPr>
          <a:xfrm>
            <a:off x="4073381" y="6834121"/>
            <a:ext cx="4778447" cy="1013897"/>
          </a:xfrm>
          <a:prstGeom prst="rect">
            <a:avLst/>
          </a:prstGeom>
        </p:spPr>
        <p:txBody>
          <a:bodyPr lIns="0" tIns="0" rIns="0" bIns="0" rtlCol="0" anchor="t">
            <a:spAutoFit/>
          </a:bodyPr>
          <a:lstStyle/>
          <a:p>
            <a:pPr marL="0" lvl="0" indent="0" algn="l">
              <a:lnSpc>
                <a:spcPts val="2659"/>
              </a:lnSpc>
              <a:spcBef>
                <a:spcPct val="0"/>
              </a:spcBef>
            </a:pPr>
            <a:r>
              <a:rPr lang="en-US" sz="1899" u="none" strike="noStrike">
                <a:solidFill>
                  <a:srgbClr val="FFFFFF"/>
                </a:solidFill>
                <a:latin typeface="Poppins Medium"/>
              </a:rPr>
              <a:t>In prevention and alternatives to prison (reducing crime and recidivism).</a:t>
            </a:r>
          </a:p>
        </p:txBody>
      </p:sp>
      <p:sp>
        <p:nvSpPr>
          <p:cNvPr id="85" name="TextBox 85"/>
          <p:cNvSpPr txBox="1"/>
          <p:nvPr/>
        </p:nvSpPr>
        <p:spPr>
          <a:xfrm>
            <a:off x="12244963" y="4703792"/>
            <a:ext cx="4692174" cy="1001736"/>
          </a:xfrm>
          <a:prstGeom prst="rect">
            <a:avLst/>
          </a:prstGeom>
        </p:spPr>
        <p:txBody>
          <a:bodyPr lIns="0" tIns="0" rIns="0" bIns="0" rtlCol="0" anchor="t">
            <a:spAutoFit/>
          </a:bodyPr>
          <a:lstStyle/>
          <a:p>
            <a:pPr marL="0" lvl="0" indent="0" algn="l">
              <a:lnSpc>
                <a:spcPts val="2659"/>
              </a:lnSpc>
              <a:spcBef>
                <a:spcPct val="0"/>
              </a:spcBef>
            </a:pPr>
            <a:r>
              <a:rPr lang="en-US" sz="1899" u="none" strike="noStrike">
                <a:solidFill>
                  <a:srgbClr val="FFFFFF"/>
                </a:solidFill>
                <a:latin typeface="Poppins Medium"/>
              </a:rPr>
              <a:t>That it is imperative to support organizations led by returning citizens and to elevate their leadership.</a:t>
            </a:r>
          </a:p>
        </p:txBody>
      </p:sp>
      <p:sp>
        <p:nvSpPr>
          <p:cNvPr id="86" name="TextBox 86"/>
          <p:cNvSpPr txBox="1"/>
          <p:nvPr/>
        </p:nvSpPr>
        <p:spPr>
          <a:xfrm>
            <a:off x="3980354" y="4826976"/>
            <a:ext cx="4459651" cy="1017938"/>
          </a:xfrm>
          <a:prstGeom prst="rect">
            <a:avLst/>
          </a:prstGeom>
        </p:spPr>
        <p:txBody>
          <a:bodyPr lIns="0" tIns="0" rIns="0" bIns="0" rtlCol="0" anchor="t">
            <a:spAutoFit/>
          </a:bodyPr>
          <a:lstStyle/>
          <a:p>
            <a:pPr marL="0" lvl="0" indent="0" algn="l">
              <a:lnSpc>
                <a:spcPts val="2659"/>
              </a:lnSpc>
              <a:spcBef>
                <a:spcPct val="0"/>
              </a:spcBef>
            </a:pPr>
            <a:r>
              <a:rPr lang="en-US" sz="1899" u="none" strike="noStrike">
                <a:solidFill>
                  <a:srgbClr val="FFFFFF"/>
                </a:solidFill>
                <a:latin typeface="Poppins Medium"/>
              </a:rPr>
              <a:t>The power of networking among returning citizens to ensure successful reentry.</a:t>
            </a:r>
          </a:p>
        </p:txBody>
      </p:sp>
      <p:sp>
        <p:nvSpPr>
          <p:cNvPr id="87" name="TextBox 87"/>
          <p:cNvSpPr txBox="1"/>
          <p:nvPr/>
        </p:nvSpPr>
        <p:spPr>
          <a:xfrm>
            <a:off x="11356276" y="2724233"/>
            <a:ext cx="3813983" cy="1009015"/>
          </a:xfrm>
          <a:prstGeom prst="rect">
            <a:avLst/>
          </a:prstGeom>
        </p:spPr>
        <p:txBody>
          <a:bodyPr lIns="0" tIns="0" rIns="0" bIns="0" rtlCol="0" anchor="t">
            <a:spAutoFit/>
          </a:bodyPr>
          <a:lstStyle/>
          <a:p>
            <a:pPr marL="0" lvl="0" indent="0" algn="l">
              <a:lnSpc>
                <a:spcPts val="2659"/>
              </a:lnSpc>
              <a:spcBef>
                <a:spcPct val="0"/>
              </a:spcBef>
            </a:pPr>
            <a:r>
              <a:rPr lang="en-US" sz="1899" u="none" strike="noStrike">
                <a:solidFill>
                  <a:srgbClr val="FFFFFF"/>
                </a:solidFill>
                <a:latin typeface="Poppins Medium"/>
              </a:rPr>
              <a:t>In redemption and second chances (forgiveness, love and new life).</a:t>
            </a:r>
          </a:p>
        </p:txBody>
      </p:sp>
      <p:sp>
        <p:nvSpPr>
          <p:cNvPr id="88" name="TextBox 88"/>
          <p:cNvSpPr txBox="1"/>
          <p:nvPr/>
        </p:nvSpPr>
        <p:spPr>
          <a:xfrm>
            <a:off x="12435357" y="6919795"/>
            <a:ext cx="4134902" cy="1024658"/>
          </a:xfrm>
          <a:prstGeom prst="rect">
            <a:avLst/>
          </a:prstGeom>
        </p:spPr>
        <p:txBody>
          <a:bodyPr lIns="0" tIns="0" rIns="0" bIns="0" rtlCol="0" anchor="t">
            <a:spAutoFit/>
          </a:bodyPr>
          <a:lstStyle/>
          <a:p>
            <a:pPr marL="0" lvl="0" indent="0" algn="l">
              <a:lnSpc>
                <a:spcPts val="2703"/>
              </a:lnSpc>
              <a:spcBef>
                <a:spcPct val="0"/>
              </a:spcBef>
            </a:pPr>
            <a:r>
              <a:rPr lang="en-US" sz="1931" u="none" strike="noStrike">
                <a:solidFill>
                  <a:srgbClr val="FFFFFF"/>
                </a:solidFill>
                <a:latin typeface="Poppins Medium"/>
              </a:rPr>
              <a:t>That impacted citizens should have an equal and valued voice at policy making tables. </a:t>
            </a:r>
          </a:p>
        </p:txBody>
      </p:sp>
      <p:sp>
        <p:nvSpPr>
          <p:cNvPr id="89" name="TextBox 89"/>
          <p:cNvSpPr txBox="1"/>
          <p:nvPr/>
        </p:nvSpPr>
        <p:spPr>
          <a:xfrm>
            <a:off x="7340273" y="8758259"/>
            <a:ext cx="4616362" cy="854787"/>
          </a:xfrm>
          <a:prstGeom prst="rect">
            <a:avLst/>
          </a:prstGeom>
        </p:spPr>
        <p:txBody>
          <a:bodyPr lIns="0" tIns="0" rIns="0" bIns="0" rtlCol="0" anchor="t">
            <a:spAutoFit/>
          </a:bodyPr>
          <a:lstStyle/>
          <a:p>
            <a:pPr marL="0" lvl="0" indent="0" algn="l">
              <a:lnSpc>
                <a:spcPts val="2253"/>
              </a:lnSpc>
              <a:spcBef>
                <a:spcPct val="0"/>
              </a:spcBef>
            </a:pPr>
            <a:r>
              <a:rPr lang="en-US" sz="1609" u="none" strike="noStrike">
                <a:solidFill>
                  <a:srgbClr val="FFFFFF"/>
                </a:solidFill>
                <a:latin typeface="Poppins Medium"/>
              </a:rPr>
              <a:t>We support the full reentry of returning citizens into the civic, economic, and family structures upon their release.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890894" y="7532050"/>
            <a:ext cx="20630164" cy="1210997"/>
            <a:chOff x="0" y="0"/>
            <a:chExt cx="5433459" cy="318946"/>
          </a:xfrm>
        </p:grpSpPr>
        <p:sp>
          <p:nvSpPr>
            <p:cNvPr id="3" name="Freeform 3"/>
            <p:cNvSpPr/>
            <p:nvPr/>
          </p:nvSpPr>
          <p:spPr>
            <a:xfrm>
              <a:off x="0" y="0"/>
              <a:ext cx="5433459" cy="318946"/>
            </a:xfrm>
            <a:custGeom>
              <a:avLst/>
              <a:gdLst/>
              <a:ahLst/>
              <a:cxnLst/>
              <a:rect l="l" t="t" r="r" b="b"/>
              <a:pathLst>
                <a:path w="5433459" h="318946">
                  <a:moveTo>
                    <a:pt x="0" y="0"/>
                  </a:moveTo>
                  <a:lnTo>
                    <a:pt x="5433459" y="0"/>
                  </a:lnTo>
                  <a:lnTo>
                    <a:pt x="5433459" y="318946"/>
                  </a:lnTo>
                  <a:lnTo>
                    <a:pt x="0" y="318946"/>
                  </a:lnTo>
                  <a:close/>
                </a:path>
              </a:pathLst>
            </a:custGeom>
            <a:solidFill>
              <a:srgbClr val="008037"/>
            </a:solidFill>
          </p:spPr>
          <p:txBody>
            <a:bodyPr/>
            <a:lstStyle/>
            <a:p>
              <a:endParaRPr lang="en-US"/>
            </a:p>
          </p:txBody>
        </p:sp>
        <p:sp>
          <p:nvSpPr>
            <p:cNvPr id="4" name="TextBox 4"/>
            <p:cNvSpPr txBox="1"/>
            <p:nvPr/>
          </p:nvSpPr>
          <p:spPr>
            <a:xfrm>
              <a:off x="0" y="-38100"/>
              <a:ext cx="5433459" cy="357046"/>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890894" y="8329508"/>
            <a:ext cx="20630164" cy="2267090"/>
            <a:chOff x="0" y="0"/>
            <a:chExt cx="5433459" cy="597094"/>
          </a:xfrm>
        </p:grpSpPr>
        <p:sp>
          <p:nvSpPr>
            <p:cNvPr id="6" name="Freeform 6"/>
            <p:cNvSpPr/>
            <p:nvPr/>
          </p:nvSpPr>
          <p:spPr>
            <a:xfrm>
              <a:off x="0" y="0"/>
              <a:ext cx="5433459" cy="597094"/>
            </a:xfrm>
            <a:custGeom>
              <a:avLst/>
              <a:gdLst/>
              <a:ahLst/>
              <a:cxnLst/>
              <a:rect l="l" t="t" r="r" b="b"/>
              <a:pathLst>
                <a:path w="5433459" h="597094">
                  <a:moveTo>
                    <a:pt x="0" y="0"/>
                  </a:moveTo>
                  <a:lnTo>
                    <a:pt x="5433459" y="0"/>
                  </a:lnTo>
                  <a:lnTo>
                    <a:pt x="5433459" y="597094"/>
                  </a:lnTo>
                  <a:lnTo>
                    <a:pt x="0" y="597094"/>
                  </a:lnTo>
                  <a:close/>
                </a:path>
              </a:pathLst>
            </a:custGeom>
            <a:solidFill>
              <a:srgbClr val="002E14"/>
            </a:solidFill>
          </p:spPr>
          <p:txBody>
            <a:bodyPr/>
            <a:lstStyle/>
            <a:p>
              <a:endParaRPr lang="en-US"/>
            </a:p>
          </p:txBody>
        </p:sp>
        <p:sp>
          <p:nvSpPr>
            <p:cNvPr id="7" name="TextBox 7"/>
            <p:cNvSpPr txBox="1"/>
            <p:nvPr/>
          </p:nvSpPr>
          <p:spPr>
            <a:xfrm>
              <a:off x="0" y="-38100"/>
              <a:ext cx="5433459" cy="635194"/>
            </a:xfrm>
            <a:prstGeom prst="rect">
              <a:avLst/>
            </a:prstGeom>
          </p:spPr>
          <p:txBody>
            <a:bodyPr lIns="50800" tIns="50800" rIns="50800" bIns="50800" rtlCol="0" anchor="ctr"/>
            <a:lstStyle/>
            <a:p>
              <a:pPr algn="ctr">
                <a:lnSpc>
                  <a:spcPts val="2659"/>
                </a:lnSpc>
              </a:pPr>
              <a:endParaRPr/>
            </a:p>
          </p:txBody>
        </p:sp>
      </p:grpSp>
      <p:sp>
        <p:nvSpPr>
          <p:cNvPr id="8" name="Freeform 8"/>
          <p:cNvSpPr/>
          <p:nvPr/>
        </p:nvSpPr>
        <p:spPr>
          <a:xfrm rot="5400000" flipH="1" flipV="1">
            <a:off x="10973216" y="6004365"/>
            <a:ext cx="456369" cy="4114800"/>
          </a:xfrm>
          <a:custGeom>
            <a:avLst/>
            <a:gdLst/>
            <a:ahLst/>
            <a:cxnLst/>
            <a:rect l="l" t="t" r="r" b="b"/>
            <a:pathLst>
              <a:path w="456369" h="4114800">
                <a:moveTo>
                  <a:pt x="456368" y="4114800"/>
                </a:moveTo>
                <a:lnTo>
                  <a:pt x="0" y="4114800"/>
                </a:lnTo>
                <a:lnTo>
                  <a:pt x="0" y="0"/>
                </a:lnTo>
                <a:lnTo>
                  <a:pt x="456368" y="0"/>
                </a:lnTo>
                <a:lnTo>
                  <a:pt x="456368"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2890024" y="1821648"/>
            <a:ext cx="12507953" cy="1057275"/>
          </a:xfrm>
          <a:prstGeom prst="rect">
            <a:avLst/>
          </a:prstGeom>
        </p:spPr>
        <p:txBody>
          <a:bodyPr lIns="0" tIns="0" rIns="0" bIns="0" rtlCol="0" anchor="t">
            <a:spAutoFit/>
          </a:bodyPr>
          <a:lstStyle/>
          <a:p>
            <a:pPr algn="ctr">
              <a:lnSpc>
                <a:spcPts val="7907"/>
              </a:lnSpc>
            </a:pPr>
            <a:r>
              <a:rPr lang="en-US" sz="6589">
                <a:solidFill>
                  <a:srgbClr val="005D28"/>
                </a:solidFill>
                <a:latin typeface="Poppins ExtraBold"/>
              </a:rPr>
              <a:t>History</a:t>
            </a:r>
          </a:p>
        </p:txBody>
      </p:sp>
      <p:sp>
        <p:nvSpPr>
          <p:cNvPr id="10" name="Freeform 10"/>
          <p:cNvSpPr/>
          <p:nvPr/>
        </p:nvSpPr>
        <p:spPr>
          <a:xfrm rot="5400000" flipH="1" flipV="1">
            <a:off x="2857916" y="6004365"/>
            <a:ext cx="456369" cy="4114800"/>
          </a:xfrm>
          <a:custGeom>
            <a:avLst/>
            <a:gdLst/>
            <a:ahLst/>
            <a:cxnLst/>
            <a:rect l="l" t="t" r="r" b="b"/>
            <a:pathLst>
              <a:path w="456369" h="4114800">
                <a:moveTo>
                  <a:pt x="456368" y="4114800"/>
                </a:moveTo>
                <a:lnTo>
                  <a:pt x="0" y="4114800"/>
                </a:lnTo>
                <a:lnTo>
                  <a:pt x="0" y="0"/>
                </a:lnTo>
                <a:lnTo>
                  <a:pt x="456368" y="0"/>
                </a:lnTo>
                <a:lnTo>
                  <a:pt x="456368"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rot="5400000" flipH="1" flipV="1">
            <a:off x="6858416" y="6004365"/>
            <a:ext cx="456369" cy="4114800"/>
          </a:xfrm>
          <a:custGeom>
            <a:avLst/>
            <a:gdLst/>
            <a:ahLst/>
            <a:cxnLst/>
            <a:rect l="l" t="t" r="r" b="b"/>
            <a:pathLst>
              <a:path w="456369" h="4114800">
                <a:moveTo>
                  <a:pt x="456368" y="4114800"/>
                </a:moveTo>
                <a:lnTo>
                  <a:pt x="0" y="4114800"/>
                </a:lnTo>
                <a:lnTo>
                  <a:pt x="0" y="0"/>
                </a:lnTo>
                <a:lnTo>
                  <a:pt x="456368" y="0"/>
                </a:lnTo>
                <a:lnTo>
                  <a:pt x="456368"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5400000" flipH="1" flipV="1">
            <a:off x="14973716" y="6004365"/>
            <a:ext cx="456369" cy="4114800"/>
          </a:xfrm>
          <a:custGeom>
            <a:avLst/>
            <a:gdLst/>
            <a:ahLst/>
            <a:cxnLst/>
            <a:rect l="l" t="t" r="r" b="b"/>
            <a:pathLst>
              <a:path w="456369" h="4114800">
                <a:moveTo>
                  <a:pt x="456368" y="4114800"/>
                </a:moveTo>
                <a:lnTo>
                  <a:pt x="0" y="4114800"/>
                </a:lnTo>
                <a:lnTo>
                  <a:pt x="0" y="0"/>
                </a:lnTo>
                <a:lnTo>
                  <a:pt x="456368" y="0"/>
                </a:lnTo>
                <a:lnTo>
                  <a:pt x="456368" y="411480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TextBox 13"/>
          <p:cNvSpPr txBox="1"/>
          <p:nvPr/>
        </p:nvSpPr>
        <p:spPr>
          <a:xfrm>
            <a:off x="1847850" y="3928651"/>
            <a:ext cx="2701023" cy="3542402"/>
          </a:xfrm>
          <a:prstGeom prst="rect">
            <a:avLst/>
          </a:prstGeom>
        </p:spPr>
        <p:txBody>
          <a:bodyPr lIns="0" tIns="0" rIns="0" bIns="0" rtlCol="0" anchor="t">
            <a:spAutoFit/>
          </a:bodyPr>
          <a:lstStyle/>
          <a:p>
            <a:pPr marL="0" lvl="0" indent="0" algn="ctr">
              <a:lnSpc>
                <a:spcPts val="3136"/>
              </a:lnSpc>
              <a:spcBef>
                <a:spcPct val="0"/>
              </a:spcBef>
            </a:pPr>
            <a:r>
              <a:rPr lang="en-US" sz="2240" u="none" strike="noStrike">
                <a:solidFill>
                  <a:srgbClr val="002E14"/>
                </a:solidFill>
                <a:latin typeface="Poppins Medium"/>
              </a:rPr>
              <a:t>The NRNRC was created by and for returning citizens as a volunteer organization. At the time, we focused on drug use, addiction, and voting rights. </a:t>
            </a:r>
          </a:p>
        </p:txBody>
      </p:sp>
      <p:sp>
        <p:nvSpPr>
          <p:cNvPr id="14" name="TextBox 14"/>
          <p:cNvSpPr txBox="1"/>
          <p:nvPr/>
        </p:nvSpPr>
        <p:spPr>
          <a:xfrm>
            <a:off x="2314575" y="8547124"/>
            <a:ext cx="1543050" cy="828041"/>
          </a:xfrm>
          <a:prstGeom prst="rect">
            <a:avLst/>
          </a:prstGeom>
        </p:spPr>
        <p:txBody>
          <a:bodyPr lIns="0" tIns="0" rIns="0" bIns="0" rtlCol="0" anchor="t">
            <a:spAutoFit/>
          </a:bodyPr>
          <a:lstStyle/>
          <a:p>
            <a:pPr algn="ctr">
              <a:lnSpc>
                <a:spcPts val="6859"/>
              </a:lnSpc>
            </a:pPr>
            <a:r>
              <a:rPr lang="en-US" sz="4899">
                <a:solidFill>
                  <a:srgbClr val="FFFFFF"/>
                </a:solidFill>
                <a:latin typeface="Canva Sans Bold"/>
              </a:rPr>
              <a:t>2010</a:t>
            </a:r>
          </a:p>
        </p:txBody>
      </p:sp>
      <p:sp>
        <p:nvSpPr>
          <p:cNvPr id="15" name="TextBox 15"/>
          <p:cNvSpPr txBox="1"/>
          <p:nvPr/>
        </p:nvSpPr>
        <p:spPr>
          <a:xfrm>
            <a:off x="5555161" y="3803080"/>
            <a:ext cx="3062878" cy="3654314"/>
          </a:xfrm>
          <a:prstGeom prst="rect">
            <a:avLst/>
          </a:prstGeom>
        </p:spPr>
        <p:txBody>
          <a:bodyPr lIns="0" tIns="0" rIns="0" bIns="0" rtlCol="0" anchor="t">
            <a:spAutoFit/>
          </a:bodyPr>
          <a:lstStyle/>
          <a:p>
            <a:pPr marL="0" lvl="0" indent="0" algn="ctr">
              <a:lnSpc>
                <a:spcPts val="3191"/>
              </a:lnSpc>
              <a:spcBef>
                <a:spcPct val="0"/>
              </a:spcBef>
            </a:pPr>
            <a:r>
              <a:rPr lang="en-US" sz="2279">
                <a:solidFill>
                  <a:srgbClr val="002E14"/>
                </a:solidFill>
                <a:latin typeface="Poppins Medium"/>
              </a:rPr>
              <a:t>Our</a:t>
            </a:r>
            <a:r>
              <a:rPr lang="en-US" sz="2279" u="none" strike="noStrike">
                <a:solidFill>
                  <a:srgbClr val="002E14"/>
                </a:solidFill>
                <a:latin typeface="Poppins Medium"/>
              </a:rPr>
              <a:t> Board of Directors is established, and we began to offer services at their recommendation. We then become a nonprofit 501 (c)(3) organization.</a:t>
            </a:r>
          </a:p>
        </p:txBody>
      </p:sp>
      <p:sp>
        <p:nvSpPr>
          <p:cNvPr id="16" name="TextBox 16"/>
          <p:cNvSpPr txBox="1"/>
          <p:nvPr/>
        </p:nvSpPr>
        <p:spPr>
          <a:xfrm>
            <a:off x="6330479" y="8547124"/>
            <a:ext cx="1512243" cy="828041"/>
          </a:xfrm>
          <a:prstGeom prst="rect">
            <a:avLst/>
          </a:prstGeom>
        </p:spPr>
        <p:txBody>
          <a:bodyPr lIns="0" tIns="0" rIns="0" bIns="0" rtlCol="0" anchor="t">
            <a:spAutoFit/>
          </a:bodyPr>
          <a:lstStyle/>
          <a:p>
            <a:pPr marL="0" lvl="0" indent="0" algn="ctr">
              <a:lnSpc>
                <a:spcPts val="6859"/>
              </a:lnSpc>
              <a:spcBef>
                <a:spcPct val="0"/>
              </a:spcBef>
            </a:pPr>
            <a:r>
              <a:rPr lang="en-US" sz="4899" u="none" strike="noStrike">
                <a:solidFill>
                  <a:srgbClr val="FFFFFF"/>
                </a:solidFill>
                <a:latin typeface="Canva Sans Bold"/>
              </a:rPr>
              <a:t>2016</a:t>
            </a:r>
          </a:p>
        </p:txBody>
      </p:sp>
      <p:sp>
        <p:nvSpPr>
          <p:cNvPr id="17" name="TextBox 17"/>
          <p:cNvSpPr txBox="1"/>
          <p:nvPr/>
        </p:nvSpPr>
        <p:spPr>
          <a:xfrm>
            <a:off x="9729893" y="3776050"/>
            <a:ext cx="2943014" cy="3717900"/>
          </a:xfrm>
          <a:prstGeom prst="rect">
            <a:avLst/>
          </a:prstGeom>
        </p:spPr>
        <p:txBody>
          <a:bodyPr lIns="0" tIns="0" rIns="0" bIns="0" rtlCol="0" anchor="t">
            <a:spAutoFit/>
          </a:bodyPr>
          <a:lstStyle/>
          <a:p>
            <a:pPr marL="0" lvl="0" indent="0" algn="ctr">
              <a:lnSpc>
                <a:spcPts val="2976"/>
              </a:lnSpc>
              <a:spcBef>
                <a:spcPct val="0"/>
              </a:spcBef>
            </a:pPr>
            <a:r>
              <a:rPr lang="en-US" sz="2125" u="none" strike="noStrike">
                <a:solidFill>
                  <a:srgbClr val="002E14"/>
                </a:solidFill>
                <a:latin typeface="Poppins Medium"/>
              </a:rPr>
              <a:t>The Ready4Work Program and Peer Navigator Program are created and implemented. These programs assist returning citizens in finding employment and navigating the challenges of reentry. </a:t>
            </a:r>
          </a:p>
        </p:txBody>
      </p:sp>
      <p:sp>
        <p:nvSpPr>
          <p:cNvPr id="18" name="TextBox 18"/>
          <p:cNvSpPr txBox="1"/>
          <p:nvPr/>
        </p:nvSpPr>
        <p:spPr>
          <a:xfrm>
            <a:off x="10446172" y="8547124"/>
            <a:ext cx="1510457" cy="828041"/>
          </a:xfrm>
          <a:prstGeom prst="rect">
            <a:avLst/>
          </a:prstGeom>
        </p:spPr>
        <p:txBody>
          <a:bodyPr lIns="0" tIns="0" rIns="0" bIns="0" rtlCol="0" anchor="t">
            <a:spAutoFit/>
          </a:bodyPr>
          <a:lstStyle/>
          <a:p>
            <a:pPr marL="0" lvl="0" indent="0" algn="ctr">
              <a:lnSpc>
                <a:spcPts val="6859"/>
              </a:lnSpc>
              <a:spcBef>
                <a:spcPct val="0"/>
              </a:spcBef>
            </a:pPr>
            <a:r>
              <a:rPr lang="en-US" sz="4899">
                <a:solidFill>
                  <a:srgbClr val="FFFFFF"/>
                </a:solidFill>
                <a:latin typeface="Canva Sans Bold"/>
              </a:rPr>
              <a:t>2019</a:t>
            </a:r>
          </a:p>
        </p:txBody>
      </p:sp>
      <p:sp>
        <p:nvSpPr>
          <p:cNvPr id="19" name="TextBox 19"/>
          <p:cNvSpPr txBox="1"/>
          <p:nvPr/>
        </p:nvSpPr>
        <p:spPr>
          <a:xfrm>
            <a:off x="13395984" y="3928651"/>
            <a:ext cx="3332595" cy="3565299"/>
          </a:xfrm>
          <a:prstGeom prst="rect">
            <a:avLst/>
          </a:prstGeom>
        </p:spPr>
        <p:txBody>
          <a:bodyPr lIns="0" tIns="0" rIns="0" bIns="0" rtlCol="0" anchor="t">
            <a:spAutoFit/>
          </a:bodyPr>
          <a:lstStyle/>
          <a:p>
            <a:pPr marL="0" lvl="0" indent="0" algn="ctr">
              <a:lnSpc>
                <a:spcPts val="3132"/>
              </a:lnSpc>
              <a:spcBef>
                <a:spcPct val="0"/>
              </a:spcBef>
            </a:pPr>
            <a:r>
              <a:rPr lang="en-US" sz="2237" dirty="0">
                <a:solidFill>
                  <a:srgbClr val="002E14"/>
                </a:solidFill>
                <a:latin typeface="Poppins Medium"/>
              </a:rPr>
              <a:t>We are currently in our 15th year of providing reentry services in DC. We have developed and implemented a variety of services that address the barriers to reentry and continue to do so today.</a:t>
            </a:r>
          </a:p>
        </p:txBody>
      </p:sp>
      <p:sp>
        <p:nvSpPr>
          <p:cNvPr id="20" name="TextBox 20"/>
          <p:cNvSpPr txBox="1"/>
          <p:nvPr/>
        </p:nvSpPr>
        <p:spPr>
          <a:xfrm>
            <a:off x="14022214" y="8547124"/>
            <a:ext cx="2359372" cy="828041"/>
          </a:xfrm>
          <a:prstGeom prst="rect">
            <a:avLst/>
          </a:prstGeom>
        </p:spPr>
        <p:txBody>
          <a:bodyPr lIns="0" tIns="0" rIns="0" bIns="0" rtlCol="0" anchor="t">
            <a:spAutoFit/>
          </a:bodyPr>
          <a:lstStyle/>
          <a:p>
            <a:pPr marL="0" lvl="0" indent="0" algn="ctr">
              <a:lnSpc>
                <a:spcPts val="6859"/>
              </a:lnSpc>
              <a:spcBef>
                <a:spcPct val="0"/>
              </a:spcBef>
            </a:pPr>
            <a:r>
              <a:rPr lang="en-US" sz="4899">
                <a:solidFill>
                  <a:srgbClr val="FFFFFF"/>
                </a:solidFill>
                <a:latin typeface="Canva Sans Bold"/>
              </a:rPr>
              <a:t>Present</a:t>
            </a:r>
          </a:p>
        </p:txBody>
      </p:sp>
      <p:sp>
        <p:nvSpPr>
          <p:cNvPr id="21" name="Freeform 21"/>
          <p:cNvSpPr/>
          <p:nvPr/>
        </p:nvSpPr>
        <p:spPr>
          <a:xfrm>
            <a:off x="17116175"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4"/>
            <a:stretch>
              <a:fillRect/>
            </a:stretch>
          </a:blipFill>
        </p:spPr>
        <p:txBody>
          <a:bodyPr/>
          <a:lstStyle/>
          <a:p>
            <a:endParaRPr lang="en-US"/>
          </a:p>
        </p:txBody>
      </p:sp>
      <p:grpSp>
        <p:nvGrpSpPr>
          <p:cNvPr id="22" name="Group 22"/>
          <p:cNvGrpSpPr>
            <a:grpSpLocks noChangeAspect="1"/>
          </p:cNvGrpSpPr>
          <p:nvPr/>
        </p:nvGrpSpPr>
        <p:grpSpPr>
          <a:xfrm>
            <a:off x="-7926593" y="-953819"/>
            <a:ext cx="9774443" cy="11468347"/>
            <a:chOff x="0" y="0"/>
            <a:chExt cx="6595529" cy="7738529"/>
          </a:xfrm>
        </p:grpSpPr>
        <p:sp>
          <p:nvSpPr>
            <p:cNvPr id="23" name="Freeform 23"/>
            <p:cNvSpPr/>
            <p:nvPr/>
          </p:nvSpPr>
          <p:spPr>
            <a:xfrm>
              <a:off x="0" y="0"/>
              <a:ext cx="6595491" cy="7738491"/>
            </a:xfrm>
            <a:custGeom>
              <a:avLst/>
              <a:gdLst/>
              <a:ahLst/>
              <a:cxnLst/>
              <a:rect l="l" t="t" r="r" b="b"/>
              <a:pathLst>
                <a:path w="6595491" h="7738491">
                  <a:moveTo>
                    <a:pt x="0" y="0"/>
                  </a:moveTo>
                  <a:lnTo>
                    <a:pt x="0" y="7738491"/>
                  </a:lnTo>
                  <a:lnTo>
                    <a:pt x="6595491" y="7738491"/>
                  </a:lnTo>
                  <a:lnTo>
                    <a:pt x="5469509" y="3937000"/>
                  </a:lnTo>
                  <a:lnTo>
                    <a:pt x="6510910" y="3649091"/>
                  </a:lnTo>
                  <a:lnTo>
                    <a:pt x="5469509" y="0"/>
                  </a:lnTo>
                  <a:close/>
                </a:path>
              </a:pathLst>
            </a:custGeom>
            <a:solidFill>
              <a:srgbClr val="005D28"/>
            </a:solidFill>
            <a:ln w="12700">
              <a:solidFill>
                <a:srgbClr val="000000"/>
              </a:solidFill>
            </a:ln>
          </p:spPr>
          <p:txBody>
            <a:bodyPr/>
            <a:lstStyle/>
            <a:p>
              <a:endParaRPr lang="en-US"/>
            </a:p>
          </p:txBody>
        </p:sp>
      </p:grpSp>
      <p:grpSp>
        <p:nvGrpSpPr>
          <p:cNvPr id="24" name="Group 24"/>
          <p:cNvGrpSpPr/>
          <p:nvPr/>
        </p:nvGrpSpPr>
        <p:grpSpPr>
          <a:xfrm>
            <a:off x="198814" y="0"/>
            <a:ext cx="1216241" cy="1768158"/>
            <a:chOff x="0" y="0"/>
            <a:chExt cx="477887" cy="694747"/>
          </a:xfrm>
        </p:grpSpPr>
        <p:sp>
          <p:nvSpPr>
            <p:cNvPr id="25" name="Freeform 25"/>
            <p:cNvSpPr/>
            <p:nvPr/>
          </p:nvSpPr>
          <p:spPr>
            <a:xfrm>
              <a:off x="0" y="0"/>
              <a:ext cx="477887" cy="694747"/>
            </a:xfrm>
            <a:custGeom>
              <a:avLst/>
              <a:gdLst/>
              <a:ahLst/>
              <a:cxnLst/>
              <a:rect l="l" t="t" r="r" b="b"/>
              <a:pathLst>
                <a:path w="477887" h="694747">
                  <a:moveTo>
                    <a:pt x="274687" y="0"/>
                  </a:moveTo>
                  <a:lnTo>
                    <a:pt x="0" y="0"/>
                  </a:lnTo>
                  <a:lnTo>
                    <a:pt x="203200" y="694747"/>
                  </a:lnTo>
                  <a:lnTo>
                    <a:pt x="477887" y="694747"/>
                  </a:lnTo>
                  <a:lnTo>
                    <a:pt x="274687" y="0"/>
                  </a:lnTo>
                  <a:close/>
                </a:path>
              </a:pathLst>
            </a:custGeom>
            <a:solidFill>
              <a:srgbClr val="E6C858"/>
            </a:solidFill>
          </p:spPr>
          <p:txBody>
            <a:bodyPr/>
            <a:lstStyle/>
            <a:p>
              <a:endParaRPr lang="en-US"/>
            </a:p>
          </p:txBody>
        </p:sp>
        <p:sp>
          <p:nvSpPr>
            <p:cNvPr id="26" name="TextBox 26"/>
            <p:cNvSpPr txBox="1"/>
            <p:nvPr/>
          </p:nvSpPr>
          <p:spPr>
            <a:xfrm>
              <a:off x="101600" y="-38100"/>
              <a:ext cx="274687" cy="732847"/>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a:off x="1028700" y="9004007"/>
            <a:ext cx="1216241" cy="1768158"/>
            <a:chOff x="0" y="0"/>
            <a:chExt cx="477887" cy="694747"/>
          </a:xfrm>
        </p:grpSpPr>
        <p:sp>
          <p:nvSpPr>
            <p:cNvPr id="28" name="Freeform 28"/>
            <p:cNvSpPr/>
            <p:nvPr/>
          </p:nvSpPr>
          <p:spPr>
            <a:xfrm>
              <a:off x="0" y="0"/>
              <a:ext cx="477887" cy="694747"/>
            </a:xfrm>
            <a:custGeom>
              <a:avLst/>
              <a:gdLst/>
              <a:ahLst/>
              <a:cxnLst/>
              <a:rect l="l" t="t" r="r" b="b"/>
              <a:pathLst>
                <a:path w="477887" h="694747">
                  <a:moveTo>
                    <a:pt x="274687" y="0"/>
                  </a:moveTo>
                  <a:lnTo>
                    <a:pt x="0" y="0"/>
                  </a:lnTo>
                  <a:lnTo>
                    <a:pt x="203200" y="694747"/>
                  </a:lnTo>
                  <a:lnTo>
                    <a:pt x="477887" y="694747"/>
                  </a:lnTo>
                  <a:lnTo>
                    <a:pt x="274687" y="0"/>
                  </a:lnTo>
                  <a:close/>
                </a:path>
              </a:pathLst>
            </a:custGeom>
            <a:solidFill>
              <a:srgbClr val="E6C858"/>
            </a:solidFill>
          </p:spPr>
          <p:txBody>
            <a:bodyPr/>
            <a:lstStyle/>
            <a:p>
              <a:endParaRPr lang="en-US"/>
            </a:p>
          </p:txBody>
        </p:sp>
        <p:sp>
          <p:nvSpPr>
            <p:cNvPr id="29" name="TextBox 29"/>
            <p:cNvSpPr txBox="1"/>
            <p:nvPr/>
          </p:nvSpPr>
          <p:spPr>
            <a:xfrm>
              <a:off x="101600" y="-38100"/>
              <a:ext cx="274687" cy="732847"/>
            </a:xfrm>
            <a:prstGeom prst="rect">
              <a:avLst/>
            </a:prstGeom>
          </p:spPr>
          <p:txBody>
            <a:bodyPr lIns="50800" tIns="50800" rIns="50800" bIns="50800" rtlCol="0" anchor="ctr"/>
            <a:lstStyle/>
            <a:p>
              <a:pPr algn="ctr">
                <a:lnSpc>
                  <a:spcPts val="2659"/>
                </a:lnSpc>
              </a:pPr>
              <a:endParaRPr/>
            </a:p>
          </p:txBody>
        </p:sp>
      </p:grpSp>
      <p:grpSp>
        <p:nvGrpSpPr>
          <p:cNvPr id="30" name="Group 30"/>
          <p:cNvGrpSpPr>
            <a:grpSpLocks noChangeAspect="1"/>
          </p:cNvGrpSpPr>
          <p:nvPr/>
        </p:nvGrpSpPr>
        <p:grpSpPr>
          <a:xfrm>
            <a:off x="16055201" y="-4803050"/>
            <a:ext cx="6231371" cy="10258498"/>
            <a:chOff x="0" y="0"/>
            <a:chExt cx="5672671" cy="9338729"/>
          </a:xfrm>
        </p:grpSpPr>
        <p:sp>
          <p:nvSpPr>
            <p:cNvPr id="31" name="Freeform 31"/>
            <p:cNvSpPr/>
            <p:nvPr/>
          </p:nvSpPr>
          <p:spPr>
            <a:xfrm>
              <a:off x="0" y="0"/>
              <a:ext cx="5672709" cy="9338691"/>
            </a:xfrm>
            <a:custGeom>
              <a:avLst/>
              <a:gdLst/>
              <a:ahLst/>
              <a:cxnLst/>
              <a:rect l="l" t="t" r="r" b="b"/>
              <a:pathLst>
                <a:path w="5672709" h="9338691">
                  <a:moveTo>
                    <a:pt x="1439291" y="0"/>
                  </a:moveTo>
                  <a:lnTo>
                    <a:pt x="1439291" y="127000"/>
                  </a:lnTo>
                  <a:lnTo>
                    <a:pt x="0" y="4402709"/>
                  </a:lnTo>
                  <a:lnTo>
                    <a:pt x="2294509" y="9338691"/>
                  </a:lnTo>
                  <a:lnTo>
                    <a:pt x="5672709" y="9338691"/>
                  </a:lnTo>
                  <a:lnTo>
                    <a:pt x="5672709" y="0"/>
                  </a:lnTo>
                  <a:close/>
                </a:path>
              </a:pathLst>
            </a:custGeom>
            <a:solidFill>
              <a:srgbClr val="005D28"/>
            </a:solidFill>
            <a:ln w="12700">
              <a:solidFill>
                <a:srgbClr val="000000"/>
              </a:solidFill>
            </a:ln>
          </p:spPr>
          <p:txBody>
            <a:bodyPr/>
            <a:lstStyle/>
            <a:p>
              <a:endParaRPr lang="en-US"/>
            </a:p>
          </p:txBody>
        </p:sp>
      </p:grpSp>
      <p:grpSp>
        <p:nvGrpSpPr>
          <p:cNvPr id="32" name="Group 32"/>
          <p:cNvGrpSpPr/>
          <p:nvPr/>
        </p:nvGrpSpPr>
        <p:grpSpPr>
          <a:xfrm>
            <a:off x="17385757" y="3371940"/>
            <a:ext cx="1804486" cy="1909271"/>
            <a:chOff x="0" y="0"/>
            <a:chExt cx="406400" cy="429999"/>
          </a:xfrm>
        </p:grpSpPr>
        <p:sp>
          <p:nvSpPr>
            <p:cNvPr id="33" name="Freeform 33"/>
            <p:cNvSpPr/>
            <p:nvPr/>
          </p:nvSpPr>
          <p:spPr>
            <a:xfrm>
              <a:off x="0" y="0"/>
              <a:ext cx="406400" cy="429999"/>
            </a:xfrm>
            <a:custGeom>
              <a:avLst/>
              <a:gdLst/>
              <a:ahLst/>
              <a:cxnLst/>
              <a:rect l="l" t="t" r="r" b="b"/>
              <a:pathLst>
                <a:path w="406400" h="429999">
                  <a:moveTo>
                    <a:pt x="203200" y="0"/>
                  </a:moveTo>
                  <a:lnTo>
                    <a:pt x="0" y="0"/>
                  </a:lnTo>
                  <a:lnTo>
                    <a:pt x="203200" y="429999"/>
                  </a:lnTo>
                  <a:lnTo>
                    <a:pt x="406400" y="429999"/>
                  </a:lnTo>
                  <a:lnTo>
                    <a:pt x="203200" y="0"/>
                  </a:lnTo>
                  <a:close/>
                </a:path>
              </a:pathLst>
            </a:custGeom>
            <a:solidFill>
              <a:srgbClr val="002E14"/>
            </a:solidFill>
          </p:spPr>
          <p:txBody>
            <a:bodyPr/>
            <a:lstStyle/>
            <a:p>
              <a:endParaRPr lang="en-US"/>
            </a:p>
          </p:txBody>
        </p:sp>
        <p:sp>
          <p:nvSpPr>
            <p:cNvPr id="34" name="TextBox 34"/>
            <p:cNvSpPr txBox="1"/>
            <p:nvPr/>
          </p:nvSpPr>
          <p:spPr>
            <a:xfrm>
              <a:off x="101600" y="-38100"/>
              <a:ext cx="203200" cy="468099"/>
            </a:xfrm>
            <a:prstGeom prst="rect">
              <a:avLst/>
            </a:prstGeom>
          </p:spPr>
          <p:txBody>
            <a:bodyPr lIns="50800" tIns="50800" rIns="50800" bIns="50800" rtlCol="0" anchor="ctr"/>
            <a:lstStyle/>
            <a:p>
              <a:pPr algn="ctr">
                <a:lnSpc>
                  <a:spcPts val="2659"/>
                </a:lnSpc>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a:p>
        </p:txBody>
      </p:sp>
      <p:sp>
        <p:nvSpPr>
          <p:cNvPr id="3" name="TextBox 3"/>
          <p:cNvSpPr txBox="1"/>
          <p:nvPr/>
        </p:nvSpPr>
        <p:spPr>
          <a:xfrm>
            <a:off x="1028700" y="1081915"/>
            <a:ext cx="10034810" cy="1314450"/>
          </a:xfrm>
          <a:prstGeom prst="rect">
            <a:avLst/>
          </a:prstGeom>
        </p:spPr>
        <p:txBody>
          <a:bodyPr lIns="0" tIns="0" rIns="0" bIns="0" rtlCol="0" anchor="t">
            <a:spAutoFit/>
          </a:bodyPr>
          <a:lstStyle/>
          <a:p>
            <a:pPr>
              <a:lnSpc>
                <a:spcPts val="9711"/>
              </a:lnSpc>
            </a:pPr>
            <a:r>
              <a:rPr lang="en-US" sz="8092">
                <a:solidFill>
                  <a:srgbClr val="008037"/>
                </a:solidFill>
                <a:latin typeface="Poppins ExtraBold"/>
              </a:rPr>
              <a:t>Accomplishments</a:t>
            </a:r>
          </a:p>
        </p:txBody>
      </p:sp>
      <p:grpSp>
        <p:nvGrpSpPr>
          <p:cNvPr id="4" name="Group 4"/>
          <p:cNvGrpSpPr/>
          <p:nvPr/>
        </p:nvGrpSpPr>
        <p:grpSpPr>
          <a:xfrm rot="-372660">
            <a:off x="14598226" y="4597386"/>
            <a:ext cx="1448363" cy="3579368"/>
            <a:chOff x="0" y="0"/>
            <a:chExt cx="328893" cy="812800"/>
          </a:xfrm>
        </p:grpSpPr>
        <p:sp>
          <p:nvSpPr>
            <p:cNvPr id="5" name="Freeform 5"/>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6" name="TextBox 6"/>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rot="-372660">
            <a:off x="15353116" y="1234992"/>
            <a:ext cx="2065833" cy="5105333"/>
            <a:chOff x="0" y="0"/>
            <a:chExt cx="328893" cy="812800"/>
          </a:xfrm>
        </p:grpSpPr>
        <p:sp>
          <p:nvSpPr>
            <p:cNvPr id="8" name="Freeform 8"/>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9" name="TextBox 9"/>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rot="-3997370">
            <a:off x="11410761" y="4289207"/>
            <a:ext cx="12670897" cy="4691232"/>
            <a:chOff x="0" y="0"/>
            <a:chExt cx="3517755" cy="1302402"/>
          </a:xfrm>
        </p:grpSpPr>
        <p:sp>
          <p:nvSpPr>
            <p:cNvPr id="11" name="Freeform 11"/>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12" name="TextBox 12"/>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13" name="Group 13"/>
          <p:cNvGrpSpPr/>
          <p:nvPr/>
        </p:nvGrpSpPr>
        <p:grpSpPr>
          <a:xfrm rot="-1344660">
            <a:off x="15710982" y="3591228"/>
            <a:ext cx="4145333" cy="7681446"/>
            <a:chOff x="0" y="0"/>
            <a:chExt cx="406400" cy="753073"/>
          </a:xfrm>
        </p:grpSpPr>
        <p:sp>
          <p:nvSpPr>
            <p:cNvPr id="14" name="Freeform 14"/>
            <p:cNvSpPr/>
            <p:nvPr/>
          </p:nvSpPr>
          <p:spPr>
            <a:xfrm>
              <a:off x="0" y="0"/>
              <a:ext cx="406400" cy="753073"/>
            </a:xfrm>
            <a:custGeom>
              <a:avLst/>
              <a:gdLst/>
              <a:ahLst/>
              <a:cxnLst/>
              <a:rect l="l" t="t" r="r" b="b"/>
              <a:pathLst>
                <a:path w="406400" h="753073">
                  <a:moveTo>
                    <a:pt x="203200" y="0"/>
                  </a:moveTo>
                  <a:lnTo>
                    <a:pt x="0" y="0"/>
                  </a:lnTo>
                  <a:lnTo>
                    <a:pt x="203200" y="753073"/>
                  </a:lnTo>
                  <a:lnTo>
                    <a:pt x="406400" y="753073"/>
                  </a:lnTo>
                  <a:lnTo>
                    <a:pt x="203200" y="0"/>
                  </a:lnTo>
                  <a:close/>
                </a:path>
              </a:pathLst>
            </a:custGeom>
            <a:solidFill>
              <a:srgbClr val="03AF3D"/>
            </a:solidFill>
          </p:spPr>
          <p:txBody>
            <a:bodyPr/>
            <a:lstStyle/>
            <a:p>
              <a:endParaRPr lang="en-US"/>
            </a:p>
          </p:txBody>
        </p:sp>
        <p:sp>
          <p:nvSpPr>
            <p:cNvPr id="15" name="TextBox 15"/>
            <p:cNvSpPr txBox="1"/>
            <p:nvPr/>
          </p:nvSpPr>
          <p:spPr>
            <a:xfrm>
              <a:off x="101600" y="-38100"/>
              <a:ext cx="203200" cy="791173"/>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1344660">
            <a:off x="16500118" y="88550"/>
            <a:ext cx="4686635" cy="8447441"/>
            <a:chOff x="0" y="0"/>
            <a:chExt cx="417805" cy="753073"/>
          </a:xfrm>
        </p:grpSpPr>
        <p:sp>
          <p:nvSpPr>
            <p:cNvPr id="17" name="Freeform 17"/>
            <p:cNvSpPr/>
            <p:nvPr/>
          </p:nvSpPr>
          <p:spPr>
            <a:xfrm>
              <a:off x="0" y="0"/>
              <a:ext cx="417805" cy="753073"/>
            </a:xfrm>
            <a:custGeom>
              <a:avLst/>
              <a:gdLst/>
              <a:ahLst/>
              <a:cxnLst/>
              <a:rect l="l" t="t" r="r" b="b"/>
              <a:pathLst>
                <a:path w="417805" h="753073">
                  <a:moveTo>
                    <a:pt x="214605" y="0"/>
                  </a:moveTo>
                  <a:lnTo>
                    <a:pt x="0" y="0"/>
                  </a:lnTo>
                  <a:lnTo>
                    <a:pt x="203200" y="753073"/>
                  </a:lnTo>
                  <a:lnTo>
                    <a:pt x="417805" y="753073"/>
                  </a:lnTo>
                  <a:lnTo>
                    <a:pt x="214605" y="0"/>
                  </a:lnTo>
                  <a:close/>
                </a:path>
              </a:pathLst>
            </a:custGeom>
            <a:solidFill>
              <a:srgbClr val="008037"/>
            </a:solidFill>
          </p:spPr>
          <p:txBody>
            <a:bodyPr/>
            <a:lstStyle/>
            <a:p>
              <a:endParaRPr lang="en-US"/>
            </a:p>
          </p:txBody>
        </p:sp>
        <p:sp>
          <p:nvSpPr>
            <p:cNvPr id="18" name="TextBox 18"/>
            <p:cNvSpPr txBox="1"/>
            <p:nvPr/>
          </p:nvSpPr>
          <p:spPr>
            <a:xfrm>
              <a:off x="101600" y="-38100"/>
              <a:ext cx="214605" cy="791173"/>
            </a:xfrm>
            <a:prstGeom prst="rect">
              <a:avLst/>
            </a:prstGeom>
          </p:spPr>
          <p:txBody>
            <a:bodyPr lIns="50800" tIns="50800" rIns="50800" bIns="50800" rtlCol="0" anchor="ctr"/>
            <a:lstStyle/>
            <a:p>
              <a:pPr algn="ctr">
                <a:lnSpc>
                  <a:spcPts val="2659"/>
                </a:lnSpc>
              </a:pPr>
              <a:endParaRPr/>
            </a:p>
          </p:txBody>
        </p:sp>
      </p:grpSp>
      <p:sp>
        <p:nvSpPr>
          <p:cNvPr id="19" name="TextBox 19"/>
          <p:cNvSpPr txBox="1"/>
          <p:nvPr/>
        </p:nvSpPr>
        <p:spPr>
          <a:xfrm>
            <a:off x="2099486" y="8216023"/>
            <a:ext cx="4694537" cy="1114425"/>
          </a:xfrm>
          <a:prstGeom prst="rect">
            <a:avLst/>
          </a:prstGeom>
        </p:spPr>
        <p:txBody>
          <a:bodyPr lIns="0" tIns="0" rIns="0" bIns="0" rtlCol="0" anchor="t">
            <a:spAutoFit/>
          </a:bodyPr>
          <a:lstStyle/>
          <a:p>
            <a:pPr marL="0" lvl="0" indent="0">
              <a:lnSpc>
                <a:spcPts val="4298"/>
              </a:lnSpc>
              <a:spcBef>
                <a:spcPct val="0"/>
              </a:spcBef>
            </a:pPr>
            <a:r>
              <a:rPr lang="en-US" sz="3581">
                <a:solidFill>
                  <a:srgbClr val="000000"/>
                </a:solidFill>
                <a:latin typeface="Poppins Medium"/>
              </a:rPr>
              <a:t>D.C. </a:t>
            </a:r>
            <a:r>
              <a:rPr lang="en-US" sz="3581" u="none" strike="noStrike">
                <a:solidFill>
                  <a:srgbClr val="000000"/>
                </a:solidFill>
                <a:latin typeface="Poppins Medium"/>
              </a:rPr>
              <a:t>Jails and Justice Task Force</a:t>
            </a:r>
          </a:p>
        </p:txBody>
      </p:sp>
      <p:sp>
        <p:nvSpPr>
          <p:cNvPr id="20" name="TextBox 20"/>
          <p:cNvSpPr txBox="1"/>
          <p:nvPr/>
        </p:nvSpPr>
        <p:spPr>
          <a:xfrm>
            <a:off x="8413339" y="3475736"/>
            <a:ext cx="5980478" cy="1114425"/>
          </a:xfrm>
          <a:prstGeom prst="rect">
            <a:avLst/>
          </a:prstGeom>
        </p:spPr>
        <p:txBody>
          <a:bodyPr lIns="0" tIns="0" rIns="0" bIns="0" rtlCol="0" anchor="t">
            <a:spAutoFit/>
          </a:bodyPr>
          <a:lstStyle/>
          <a:p>
            <a:pPr marL="0" lvl="0" indent="0">
              <a:lnSpc>
                <a:spcPts val="4298"/>
              </a:lnSpc>
              <a:spcBef>
                <a:spcPct val="0"/>
              </a:spcBef>
            </a:pPr>
            <a:r>
              <a:rPr lang="en-US" sz="3581" u="none" strike="noStrike">
                <a:solidFill>
                  <a:srgbClr val="000000"/>
                </a:solidFill>
                <a:latin typeface="Poppins Medium"/>
              </a:rPr>
              <a:t>Voter Registration and Education</a:t>
            </a:r>
          </a:p>
        </p:txBody>
      </p:sp>
      <p:sp>
        <p:nvSpPr>
          <p:cNvPr id="21" name="TextBox 21"/>
          <p:cNvSpPr txBox="1"/>
          <p:nvPr/>
        </p:nvSpPr>
        <p:spPr>
          <a:xfrm>
            <a:off x="8413339" y="6021036"/>
            <a:ext cx="5980478" cy="571367"/>
          </a:xfrm>
          <a:prstGeom prst="rect">
            <a:avLst/>
          </a:prstGeom>
        </p:spPr>
        <p:txBody>
          <a:bodyPr lIns="0" tIns="0" rIns="0" bIns="0" rtlCol="0" anchor="t">
            <a:spAutoFit/>
          </a:bodyPr>
          <a:lstStyle/>
          <a:p>
            <a:pPr marL="0" lvl="0" indent="0" algn="just">
              <a:lnSpc>
                <a:spcPts val="4298"/>
              </a:lnSpc>
              <a:spcBef>
                <a:spcPct val="0"/>
              </a:spcBef>
            </a:pPr>
            <a:r>
              <a:rPr lang="en-US" sz="3581" u="none" strike="noStrike">
                <a:solidFill>
                  <a:srgbClr val="000000"/>
                </a:solidFill>
                <a:latin typeface="Poppins Medium"/>
              </a:rPr>
              <a:t>Ban the Box</a:t>
            </a:r>
          </a:p>
        </p:txBody>
      </p:sp>
      <p:sp>
        <p:nvSpPr>
          <p:cNvPr id="22" name="TextBox 22"/>
          <p:cNvSpPr txBox="1"/>
          <p:nvPr/>
        </p:nvSpPr>
        <p:spPr>
          <a:xfrm>
            <a:off x="8413339" y="8151775"/>
            <a:ext cx="5980478" cy="1114425"/>
          </a:xfrm>
          <a:prstGeom prst="rect">
            <a:avLst/>
          </a:prstGeom>
        </p:spPr>
        <p:txBody>
          <a:bodyPr lIns="0" tIns="0" rIns="0" bIns="0" rtlCol="0" anchor="t">
            <a:spAutoFit/>
          </a:bodyPr>
          <a:lstStyle/>
          <a:p>
            <a:pPr marL="0" lvl="0" indent="0">
              <a:lnSpc>
                <a:spcPts val="4298"/>
              </a:lnSpc>
              <a:spcBef>
                <a:spcPct val="0"/>
              </a:spcBef>
            </a:pPr>
            <a:r>
              <a:rPr lang="en-US" sz="3581" u="none" strike="noStrike">
                <a:solidFill>
                  <a:srgbClr val="000000"/>
                </a:solidFill>
                <a:latin typeface="Poppins Medium"/>
              </a:rPr>
              <a:t>Record Sealing and Expungement</a:t>
            </a:r>
          </a:p>
        </p:txBody>
      </p:sp>
      <p:sp>
        <p:nvSpPr>
          <p:cNvPr id="23" name="Freeform 23"/>
          <p:cNvSpPr/>
          <p:nvPr/>
        </p:nvSpPr>
        <p:spPr>
          <a:xfrm>
            <a:off x="16840505"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3"/>
            <a:stretch>
              <a:fillRect/>
            </a:stretch>
          </a:blipFill>
        </p:spPr>
        <p:txBody>
          <a:bodyPr/>
          <a:lstStyle/>
          <a:p>
            <a:endParaRPr lang="en-US"/>
          </a:p>
        </p:txBody>
      </p:sp>
      <p:sp>
        <p:nvSpPr>
          <p:cNvPr id="24" name="TextBox 24"/>
          <p:cNvSpPr txBox="1"/>
          <p:nvPr/>
        </p:nvSpPr>
        <p:spPr>
          <a:xfrm>
            <a:off x="2099486" y="3682951"/>
            <a:ext cx="5980478" cy="571500"/>
          </a:xfrm>
          <a:prstGeom prst="rect">
            <a:avLst/>
          </a:prstGeom>
        </p:spPr>
        <p:txBody>
          <a:bodyPr lIns="0" tIns="0" rIns="0" bIns="0" rtlCol="0" anchor="t">
            <a:spAutoFit/>
          </a:bodyPr>
          <a:lstStyle/>
          <a:p>
            <a:pPr marL="0" lvl="0" indent="0" algn="just">
              <a:lnSpc>
                <a:spcPts val="4298"/>
              </a:lnSpc>
              <a:spcBef>
                <a:spcPct val="0"/>
              </a:spcBef>
            </a:pPr>
            <a:r>
              <a:rPr lang="en-US" sz="3581" u="none" strike="noStrike" dirty="0">
                <a:solidFill>
                  <a:srgbClr val="000000"/>
                </a:solidFill>
                <a:latin typeface="Poppins Medium"/>
              </a:rPr>
              <a:t>85% Job Placement</a:t>
            </a:r>
          </a:p>
        </p:txBody>
      </p:sp>
      <p:sp>
        <p:nvSpPr>
          <p:cNvPr id="25" name="TextBox 25"/>
          <p:cNvSpPr txBox="1"/>
          <p:nvPr/>
        </p:nvSpPr>
        <p:spPr>
          <a:xfrm>
            <a:off x="2099486" y="5845880"/>
            <a:ext cx="5980478" cy="1114425"/>
          </a:xfrm>
          <a:prstGeom prst="rect">
            <a:avLst/>
          </a:prstGeom>
        </p:spPr>
        <p:txBody>
          <a:bodyPr lIns="0" tIns="0" rIns="0" bIns="0" rtlCol="0" anchor="t">
            <a:spAutoFit/>
          </a:bodyPr>
          <a:lstStyle/>
          <a:p>
            <a:pPr marL="0" lvl="0" indent="0">
              <a:lnSpc>
                <a:spcPts val="4298"/>
              </a:lnSpc>
              <a:spcBef>
                <a:spcPct val="0"/>
              </a:spcBef>
            </a:pPr>
            <a:r>
              <a:rPr lang="en-US" sz="3581" u="none" strike="noStrike" dirty="0">
                <a:solidFill>
                  <a:srgbClr val="000000"/>
                </a:solidFill>
                <a:latin typeface="Poppins Medium"/>
              </a:rPr>
              <a:t>15 years sustained performance</a:t>
            </a:r>
          </a:p>
        </p:txBody>
      </p:sp>
      <p:sp>
        <p:nvSpPr>
          <p:cNvPr id="26" name="Freeform 26"/>
          <p:cNvSpPr/>
          <p:nvPr/>
        </p:nvSpPr>
        <p:spPr>
          <a:xfrm>
            <a:off x="815300" y="3632808"/>
            <a:ext cx="952566" cy="957353"/>
          </a:xfrm>
          <a:custGeom>
            <a:avLst/>
            <a:gdLst/>
            <a:ahLst/>
            <a:cxnLst/>
            <a:rect l="l" t="t" r="r" b="b"/>
            <a:pathLst>
              <a:path w="952566" h="957353">
                <a:moveTo>
                  <a:pt x="0" y="0"/>
                </a:moveTo>
                <a:lnTo>
                  <a:pt x="952567" y="0"/>
                </a:lnTo>
                <a:lnTo>
                  <a:pt x="952567" y="957353"/>
                </a:lnTo>
                <a:lnTo>
                  <a:pt x="0" y="957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7" name="Freeform 27"/>
          <p:cNvSpPr/>
          <p:nvPr/>
        </p:nvSpPr>
        <p:spPr>
          <a:xfrm>
            <a:off x="7106710" y="3504311"/>
            <a:ext cx="952566" cy="957353"/>
          </a:xfrm>
          <a:custGeom>
            <a:avLst/>
            <a:gdLst/>
            <a:ahLst/>
            <a:cxnLst/>
            <a:rect l="l" t="t" r="r" b="b"/>
            <a:pathLst>
              <a:path w="952566" h="957353">
                <a:moveTo>
                  <a:pt x="0" y="0"/>
                </a:moveTo>
                <a:lnTo>
                  <a:pt x="952566" y="0"/>
                </a:lnTo>
                <a:lnTo>
                  <a:pt x="952566" y="957354"/>
                </a:lnTo>
                <a:lnTo>
                  <a:pt x="0" y="9573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8" name="Freeform 28"/>
          <p:cNvSpPr/>
          <p:nvPr/>
        </p:nvSpPr>
        <p:spPr>
          <a:xfrm>
            <a:off x="794494" y="5938703"/>
            <a:ext cx="952566" cy="957353"/>
          </a:xfrm>
          <a:custGeom>
            <a:avLst/>
            <a:gdLst/>
            <a:ahLst/>
            <a:cxnLst/>
            <a:rect l="l" t="t" r="r" b="b"/>
            <a:pathLst>
              <a:path w="952566" h="957353">
                <a:moveTo>
                  <a:pt x="0" y="0"/>
                </a:moveTo>
                <a:lnTo>
                  <a:pt x="952567" y="0"/>
                </a:lnTo>
                <a:lnTo>
                  <a:pt x="952567" y="957353"/>
                </a:lnTo>
                <a:lnTo>
                  <a:pt x="0" y="957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9" name="Freeform 29"/>
          <p:cNvSpPr/>
          <p:nvPr/>
        </p:nvSpPr>
        <p:spPr>
          <a:xfrm>
            <a:off x="7127398" y="5842331"/>
            <a:ext cx="952566" cy="957353"/>
          </a:xfrm>
          <a:custGeom>
            <a:avLst/>
            <a:gdLst/>
            <a:ahLst/>
            <a:cxnLst/>
            <a:rect l="l" t="t" r="r" b="b"/>
            <a:pathLst>
              <a:path w="952566" h="957353">
                <a:moveTo>
                  <a:pt x="0" y="0"/>
                </a:moveTo>
                <a:lnTo>
                  <a:pt x="952566" y="0"/>
                </a:lnTo>
                <a:lnTo>
                  <a:pt x="952566" y="957353"/>
                </a:lnTo>
                <a:lnTo>
                  <a:pt x="0" y="957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0" name="Freeform 30"/>
          <p:cNvSpPr/>
          <p:nvPr/>
        </p:nvSpPr>
        <p:spPr>
          <a:xfrm>
            <a:off x="7127398" y="8180350"/>
            <a:ext cx="952566" cy="957353"/>
          </a:xfrm>
          <a:custGeom>
            <a:avLst/>
            <a:gdLst/>
            <a:ahLst/>
            <a:cxnLst/>
            <a:rect l="l" t="t" r="r" b="b"/>
            <a:pathLst>
              <a:path w="952566" h="957353">
                <a:moveTo>
                  <a:pt x="0" y="0"/>
                </a:moveTo>
                <a:lnTo>
                  <a:pt x="952566" y="0"/>
                </a:lnTo>
                <a:lnTo>
                  <a:pt x="952566" y="957353"/>
                </a:lnTo>
                <a:lnTo>
                  <a:pt x="0" y="957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1" name="Freeform 31"/>
          <p:cNvSpPr/>
          <p:nvPr/>
        </p:nvSpPr>
        <p:spPr>
          <a:xfrm>
            <a:off x="815300" y="8244598"/>
            <a:ext cx="952566" cy="957353"/>
          </a:xfrm>
          <a:custGeom>
            <a:avLst/>
            <a:gdLst/>
            <a:ahLst/>
            <a:cxnLst/>
            <a:rect l="l" t="t" r="r" b="b"/>
            <a:pathLst>
              <a:path w="952566" h="957353">
                <a:moveTo>
                  <a:pt x="0" y="0"/>
                </a:moveTo>
                <a:lnTo>
                  <a:pt x="952567" y="0"/>
                </a:lnTo>
                <a:lnTo>
                  <a:pt x="952567" y="957354"/>
                </a:lnTo>
                <a:lnTo>
                  <a:pt x="0" y="9573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55" y="21033"/>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US" dirty="0"/>
          </a:p>
        </p:txBody>
      </p:sp>
      <p:grpSp>
        <p:nvGrpSpPr>
          <p:cNvPr id="3" name="Group 3"/>
          <p:cNvGrpSpPr/>
          <p:nvPr/>
        </p:nvGrpSpPr>
        <p:grpSpPr>
          <a:xfrm rot="-372660">
            <a:off x="14598226" y="4597386"/>
            <a:ext cx="1448363" cy="3579368"/>
            <a:chOff x="0" y="0"/>
            <a:chExt cx="328893" cy="812800"/>
          </a:xfrm>
        </p:grpSpPr>
        <p:sp>
          <p:nvSpPr>
            <p:cNvPr id="4" name="Freeform 4"/>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5" name="TextBox 5"/>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rot="-372660">
            <a:off x="15353116" y="1234992"/>
            <a:ext cx="2065833" cy="5105333"/>
            <a:chOff x="0" y="0"/>
            <a:chExt cx="328893" cy="812800"/>
          </a:xfrm>
        </p:grpSpPr>
        <p:sp>
          <p:nvSpPr>
            <p:cNvPr id="7" name="Freeform 7"/>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8" name="TextBox 8"/>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9" name="Group 9"/>
          <p:cNvGrpSpPr/>
          <p:nvPr/>
        </p:nvGrpSpPr>
        <p:grpSpPr>
          <a:xfrm rot="-3997370">
            <a:off x="11410761" y="4289207"/>
            <a:ext cx="12670897" cy="4691232"/>
            <a:chOff x="0" y="0"/>
            <a:chExt cx="3517755" cy="1302402"/>
          </a:xfrm>
        </p:grpSpPr>
        <p:sp>
          <p:nvSpPr>
            <p:cNvPr id="10" name="Freeform 10"/>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11" name="TextBox 11"/>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12" name="Group 12"/>
          <p:cNvGrpSpPr/>
          <p:nvPr/>
        </p:nvGrpSpPr>
        <p:grpSpPr>
          <a:xfrm rot="-1344660">
            <a:off x="15710982" y="3591228"/>
            <a:ext cx="4145333" cy="7681446"/>
            <a:chOff x="0" y="0"/>
            <a:chExt cx="406400" cy="753073"/>
          </a:xfrm>
        </p:grpSpPr>
        <p:sp>
          <p:nvSpPr>
            <p:cNvPr id="13" name="Freeform 13"/>
            <p:cNvSpPr/>
            <p:nvPr/>
          </p:nvSpPr>
          <p:spPr>
            <a:xfrm>
              <a:off x="0" y="0"/>
              <a:ext cx="406400" cy="753073"/>
            </a:xfrm>
            <a:custGeom>
              <a:avLst/>
              <a:gdLst/>
              <a:ahLst/>
              <a:cxnLst/>
              <a:rect l="l" t="t" r="r" b="b"/>
              <a:pathLst>
                <a:path w="406400" h="753073">
                  <a:moveTo>
                    <a:pt x="203200" y="0"/>
                  </a:moveTo>
                  <a:lnTo>
                    <a:pt x="0" y="0"/>
                  </a:lnTo>
                  <a:lnTo>
                    <a:pt x="203200" y="753073"/>
                  </a:lnTo>
                  <a:lnTo>
                    <a:pt x="406400" y="753073"/>
                  </a:lnTo>
                  <a:lnTo>
                    <a:pt x="203200" y="0"/>
                  </a:lnTo>
                  <a:close/>
                </a:path>
              </a:pathLst>
            </a:custGeom>
            <a:solidFill>
              <a:srgbClr val="03AF3D"/>
            </a:solidFill>
          </p:spPr>
          <p:txBody>
            <a:bodyPr/>
            <a:lstStyle/>
            <a:p>
              <a:endParaRPr lang="en-US"/>
            </a:p>
          </p:txBody>
        </p:sp>
        <p:sp>
          <p:nvSpPr>
            <p:cNvPr id="14" name="TextBox 14"/>
            <p:cNvSpPr txBox="1"/>
            <p:nvPr/>
          </p:nvSpPr>
          <p:spPr>
            <a:xfrm>
              <a:off x="101600" y="-38100"/>
              <a:ext cx="203200" cy="791173"/>
            </a:xfrm>
            <a:prstGeom prst="rect">
              <a:avLst/>
            </a:prstGeom>
          </p:spPr>
          <p:txBody>
            <a:bodyPr lIns="50800" tIns="50800" rIns="50800" bIns="50800" rtlCol="0" anchor="ctr"/>
            <a:lstStyle/>
            <a:p>
              <a:pPr algn="ctr">
                <a:lnSpc>
                  <a:spcPts val="2659"/>
                </a:lnSpc>
              </a:pPr>
              <a:endParaRPr/>
            </a:p>
          </p:txBody>
        </p:sp>
      </p:grpSp>
      <p:grpSp>
        <p:nvGrpSpPr>
          <p:cNvPr id="15" name="Group 15"/>
          <p:cNvGrpSpPr/>
          <p:nvPr/>
        </p:nvGrpSpPr>
        <p:grpSpPr>
          <a:xfrm rot="-1344660">
            <a:off x="16500118" y="88550"/>
            <a:ext cx="4686635" cy="8447441"/>
            <a:chOff x="0" y="0"/>
            <a:chExt cx="417805" cy="753073"/>
          </a:xfrm>
        </p:grpSpPr>
        <p:sp>
          <p:nvSpPr>
            <p:cNvPr id="16" name="Freeform 16"/>
            <p:cNvSpPr/>
            <p:nvPr/>
          </p:nvSpPr>
          <p:spPr>
            <a:xfrm>
              <a:off x="0" y="0"/>
              <a:ext cx="417805" cy="753073"/>
            </a:xfrm>
            <a:custGeom>
              <a:avLst/>
              <a:gdLst/>
              <a:ahLst/>
              <a:cxnLst/>
              <a:rect l="l" t="t" r="r" b="b"/>
              <a:pathLst>
                <a:path w="417805" h="753073">
                  <a:moveTo>
                    <a:pt x="214605" y="0"/>
                  </a:moveTo>
                  <a:lnTo>
                    <a:pt x="0" y="0"/>
                  </a:lnTo>
                  <a:lnTo>
                    <a:pt x="203200" y="753073"/>
                  </a:lnTo>
                  <a:lnTo>
                    <a:pt x="417805" y="753073"/>
                  </a:lnTo>
                  <a:lnTo>
                    <a:pt x="214605" y="0"/>
                  </a:lnTo>
                  <a:close/>
                </a:path>
              </a:pathLst>
            </a:custGeom>
            <a:solidFill>
              <a:srgbClr val="008037"/>
            </a:solidFill>
          </p:spPr>
          <p:txBody>
            <a:bodyPr/>
            <a:lstStyle/>
            <a:p>
              <a:endParaRPr lang="en-US"/>
            </a:p>
          </p:txBody>
        </p:sp>
        <p:sp>
          <p:nvSpPr>
            <p:cNvPr id="17" name="TextBox 17"/>
            <p:cNvSpPr txBox="1"/>
            <p:nvPr/>
          </p:nvSpPr>
          <p:spPr>
            <a:xfrm>
              <a:off x="101600" y="-38100"/>
              <a:ext cx="214605" cy="791173"/>
            </a:xfrm>
            <a:prstGeom prst="rect">
              <a:avLst/>
            </a:prstGeom>
          </p:spPr>
          <p:txBody>
            <a:bodyPr lIns="50800" tIns="50800" rIns="50800" bIns="50800" rtlCol="0" anchor="ctr"/>
            <a:lstStyle/>
            <a:p>
              <a:pPr algn="ctr">
                <a:lnSpc>
                  <a:spcPts val="2659"/>
                </a:lnSpc>
              </a:pPr>
              <a:endParaRPr/>
            </a:p>
          </p:txBody>
        </p:sp>
      </p:grpSp>
      <p:sp>
        <p:nvSpPr>
          <p:cNvPr id="18" name="Freeform 18"/>
          <p:cNvSpPr/>
          <p:nvPr/>
        </p:nvSpPr>
        <p:spPr>
          <a:xfrm>
            <a:off x="16840505" y="9095041"/>
            <a:ext cx="1171825" cy="1191959"/>
          </a:xfrm>
          <a:custGeom>
            <a:avLst/>
            <a:gdLst/>
            <a:ahLst/>
            <a:cxnLst/>
            <a:rect l="l" t="t" r="r" b="b"/>
            <a:pathLst>
              <a:path w="1171825" h="1191959">
                <a:moveTo>
                  <a:pt x="0" y="0"/>
                </a:moveTo>
                <a:lnTo>
                  <a:pt x="1171825" y="0"/>
                </a:lnTo>
                <a:lnTo>
                  <a:pt x="1171825" y="1191959"/>
                </a:lnTo>
                <a:lnTo>
                  <a:pt x="0" y="1191959"/>
                </a:lnTo>
                <a:lnTo>
                  <a:pt x="0" y="0"/>
                </a:lnTo>
                <a:close/>
              </a:path>
            </a:pathLst>
          </a:custGeom>
          <a:blipFill>
            <a:blip r:embed="rId3"/>
            <a:stretch>
              <a:fillRect/>
            </a:stretch>
          </a:blipFill>
        </p:spPr>
        <p:txBody>
          <a:bodyPr/>
          <a:lstStyle/>
          <a:p>
            <a:endParaRPr lang="en-US"/>
          </a:p>
        </p:txBody>
      </p:sp>
      <p:sp>
        <p:nvSpPr>
          <p:cNvPr id="20" name="TextBox 20"/>
          <p:cNvSpPr txBox="1"/>
          <p:nvPr/>
        </p:nvSpPr>
        <p:spPr>
          <a:xfrm>
            <a:off x="1028700" y="1100965"/>
            <a:ext cx="12050647" cy="2054051"/>
          </a:xfrm>
          <a:prstGeom prst="rect">
            <a:avLst/>
          </a:prstGeom>
        </p:spPr>
        <p:txBody>
          <a:bodyPr lIns="0" tIns="0" rIns="0" bIns="0" rtlCol="0" anchor="t">
            <a:spAutoFit/>
          </a:bodyPr>
          <a:lstStyle/>
          <a:p>
            <a:pPr>
              <a:lnSpc>
                <a:spcPts val="7853"/>
              </a:lnSpc>
            </a:pPr>
            <a:r>
              <a:rPr lang="en-US" sz="6544">
                <a:solidFill>
                  <a:srgbClr val="008037"/>
                </a:solidFill>
                <a:latin typeface="Poppins ExtraBold"/>
              </a:rPr>
              <a:t>Accomplishments - Ballot Initiatives</a:t>
            </a:r>
          </a:p>
        </p:txBody>
      </p:sp>
      <p:sp>
        <p:nvSpPr>
          <p:cNvPr id="21" name="TextBox 21"/>
          <p:cNvSpPr txBox="1"/>
          <p:nvPr/>
        </p:nvSpPr>
        <p:spPr>
          <a:xfrm>
            <a:off x="2191585" y="3901179"/>
            <a:ext cx="3418662" cy="571500"/>
          </a:xfrm>
          <a:prstGeom prst="rect">
            <a:avLst/>
          </a:prstGeom>
        </p:spPr>
        <p:txBody>
          <a:bodyPr lIns="0" tIns="0" rIns="0" bIns="0" rtlCol="0" anchor="t">
            <a:spAutoFit/>
          </a:bodyPr>
          <a:lstStyle/>
          <a:p>
            <a:pPr algn="just">
              <a:lnSpc>
                <a:spcPts val="4298"/>
              </a:lnSpc>
            </a:pPr>
            <a:r>
              <a:rPr lang="en-US" sz="3581" dirty="0">
                <a:solidFill>
                  <a:srgbClr val="000000"/>
                </a:solidFill>
                <a:latin typeface="Poppins Medium"/>
              </a:rPr>
              <a:t>Fare Evasion</a:t>
            </a:r>
          </a:p>
        </p:txBody>
      </p:sp>
      <p:sp>
        <p:nvSpPr>
          <p:cNvPr id="22" name="TextBox 22"/>
          <p:cNvSpPr txBox="1"/>
          <p:nvPr/>
        </p:nvSpPr>
        <p:spPr>
          <a:xfrm>
            <a:off x="2191711" y="5292215"/>
            <a:ext cx="5980478" cy="571500"/>
          </a:xfrm>
          <a:prstGeom prst="rect">
            <a:avLst/>
          </a:prstGeom>
        </p:spPr>
        <p:txBody>
          <a:bodyPr lIns="0" tIns="0" rIns="0" bIns="0" rtlCol="0" anchor="t">
            <a:spAutoFit/>
          </a:bodyPr>
          <a:lstStyle/>
          <a:p>
            <a:pPr marL="0" lvl="0" indent="0" algn="just">
              <a:lnSpc>
                <a:spcPts val="4298"/>
              </a:lnSpc>
              <a:spcBef>
                <a:spcPct val="0"/>
              </a:spcBef>
            </a:pPr>
            <a:r>
              <a:rPr lang="en-US" sz="3581" u="none" strike="noStrike">
                <a:solidFill>
                  <a:srgbClr val="000000"/>
                </a:solidFill>
                <a:latin typeface="Poppins Medium"/>
              </a:rPr>
              <a:t>Restore the Vote</a:t>
            </a:r>
          </a:p>
        </p:txBody>
      </p:sp>
      <p:sp>
        <p:nvSpPr>
          <p:cNvPr id="23" name="TextBox 23"/>
          <p:cNvSpPr txBox="1"/>
          <p:nvPr/>
        </p:nvSpPr>
        <p:spPr>
          <a:xfrm>
            <a:off x="2191585" y="6538560"/>
            <a:ext cx="5352142" cy="1114425"/>
          </a:xfrm>
          <a:prstGeom prst="rect">
            <a:avLst/>
          </a:prstGeom>
        </p:spPr>
        <p:txBody>
          <a:bodyPr lIns="0" tIns="0" rIns="0" bIns="0" rtlCol="0" anchor="t">
            <a:spAutoFit/>
          </a:bodyPr>
          <a:lstStyle/>
          <a:p>
            <a:pPr marL="0" lvl="0" indent="0">
              <a:lnSpc>
                <a:spcPts val="4298"/>
              </a:lnSpc>
              <a:spcBef>
                <a:spcPct val="0"/>
              </a:spcBef>
            </a:pPr>
            <a:r>
              <a:rPr lang="en-US" sz="3581" u="none" strike="noStrike" dirty="0">
                <a:solidFill>
                  <a:srgbClr val="000000"/>
                </a:solidFill>
                <a:latin typeface="Poppins Medium"/>
              </a:rPr>
              <a:t>Second Look Amendment</a:t>
            </a:r>
          </a:p>
        </p:txBody>
      </p:sp>
      <p:sp>
        <p:nvSpPr>
          <p:cNvPr id="25" name="TextBox 25"/>
          <p:cNvSpPr txBox="1"/>
          <p:nvPr/>
        </p:nvSpPr>
        <p:spPr>
          <a:xfrm>
            <a:off x="9086339" y="3805642"/>
            <a:ext cx="5980478" cy="571500"/>
          </a:xfrm>
          <a:prstGeom prst="rect">
            <a:avLst/>
          </a:prstGeom>
        </p:spPr>
        <p:txBody>
          <a:bodyPr lIns="0" tIns="0" rIns="0" bIns="0" rtlCol="0" anchor="t">
            <a:spAutoFit/>
          </a:bodyPr>
          <a:lstStyle/>
          <a:p>
            <a:pPr marL="0" lvl="0" indent="0" algn="l">
              <a:lnSpc>
                <a:spcPts val="4298"/>
              </a:lnSpc>
              <a:spcBef>
                <a:spcPct val="0"/>
              </a:spcBef>
            </a:pPr>
            <a:r>
              <a:rPr lang="en-US" sz="3581" u="none" strike="noStrike">
                <a:solidFill>
                  <a:srgbClr val="000000"/>
                </a:solidFill>
                <a:latin typeface="Poppins Medium"/>
              </a:rPr>
              <a:t>N.E.A.R Act</a:t>
            </a:r>
          </a:p>
        </p:txBody>
      </p:sp>
      <p:sp>
        <p:nvSpPr>
          <p:cNvPr id="26" name="TextBox 26"/>
          <p:cNvSpPr txBox="1"/>
          <p:nvPr/>
        </p:nvSpPr>
        <p:spPr>
          <a:xfrm>
            <a:off x="9086339" y="5376510"/>
            <a:ext cx="5980478" cy="571500"/>
          </a:xfrm>
          <a:prstGeom prst="rect">
            <a:avLst/>
          </a:prstGeom>
        </p:spPr>
        <p:txBody>
          <a:bodyPr lIns="0" tIns="0" rIns="0" bIns="0" rtlCol="0" anchor="t">
            <a:spAutoFit/>
          </a:bodyPr>
          <a:lstStyle/>
          <a:p>
            <a:pPr marL="0" lvl="0" indent="0" algn="l">
              <a:lnSpc>
                <a:spcPts val="4298"/>
              </a:lnSpc>
              <a:spcBef>
                <a:spcPct val="0"/>
              </a:spcBef>
            </a:pPr>
            <a:r>
              <a:rPr lang="en-US" sz="3581" u="none" strike="noStrike">
                <a:solidFill>
                  <a:srgbClr val="000000"/>
                </a:solidFill>
                <a:latin typeface="Poppins Medium"/>
              </a:rPr>
              <a:t>$15 Minimum Wage</a:t>
            </a:r>
          </a:p>
        </p:txBody>
      </p:sp>
      <p:sp>
        <p:nvSpPr>
          <p:cNvPr id="27" name="TextBox 27"/>
          <p:cNvSpPr txBox="1"/>
          <p:nvPr/>
        </p:nvSpPr>
        <p:spPr>
          <a:xfrm>
            <a:off x="9086339" y="6812540"/>
            <a:ext cx="5980478" cy="571500"/>
          </a:xfrm>
          <a:prstGeom prst="rect">
            <a:avLst/>
          </a:prstGeom>
        </p:spPr>
        <p:txBody>
          <a:bodyPr lIns="0" tIns="0" rIns="0" bIns="0" rtlCol="0" anchor="t">
            <a:spAutoFit/>
          </a:bodyPr>
          <a:lstStyle/>
          <a:p>
            <a:pPr marL="0" lvl="0" indent="0" algn="l">
              <a:lnSpc>
                <a:spcPts val="4298"/>
              </a:lnSpc>
              <a:spcBef>
                <a:spcPct val="0"/>
              </a:spcBef>
            </a:pPr>
            <a:r>
              <a:rPr lang="en-US" sz="3581" u="none" strike="noStrike">
                <a:solidFill>
                  <a:srgbClr val="000000"/>
                </a:solidFill>
                <a:latin typeface="Poppins Medium"/>
              </a:rPr>
              <a:t>Initiative Four</a:t>
            </a:r>
          </a:p>
        </p:txBody>
      </p:sp>
      <p:sp>
        <p:nvSpPr>
          <p:cNvPr id="28" name="TextBox 28"/>
          <p:cNvSpPr txBox="1"/>
          <p:nvPr/>
        </p:nvSpPr>
        <p:spPr>
          <a:xfrm>
            <a:off x="9144000" y="8417593"/>
            <a:ext cx="5980478" cy="571500"/>
          </a:xfrm>
          <a:prstGeom prst="rect">
            <a:avLst/>
          </a:prstGeom>
        </p:spPr>
        <p:txBody>
          <a:bodyPr lIns="0" tIns="0" rIns="0" bIns="0" rtlCol="0" anchor="t">
            <a:spAutoFit/>
          </a:bodyPr>
          <a:lstStyle/>
          <a:p>
            <a:pPr marL="0" lvl="0" indent="0" algn="l">
              <a:lnSpc>
                <a:spcPts val="4298"/>
              </a:lnSpc>
              <a:spcBef>
                <a:spcPct val="0"/>
              </a:spcBef>
            </a:pPr>
            <a:r>
              <a:rPr lang="en-US" sz="3581" u="none" strike="noStrike">
                <a:solidFill>
                  <a:srgbClr val="000000"/>
                </a:solidFill>
                <a:latin typeface="Poppins Medium"/>
              </a:rPr>
              <a:t>Initiative 77</a:t>
            </a:r>
          </a:p>
        </p:txBody>
      </p:sp>
      <p:sp>
        <p:nvSpPr>
          <p:cNvPr id="30" name="Freeform 30"/>
          <p:cNvSpPr/>
          <p:nvPr/>
        </p:nvSpPr>
        <p:spPr>
          <a:xfrm>
            <a:off x="991369" y="8019030"/>
            <a:ext cx="952566" cy="957353"/>
          </a:xfrm>
          <a:custGeom>
            <a:avLst/>
            <a:gdLst/>
            <a:ahLst/>
            <a:cxnLst/>
            <a:rect l="l" t="t" r="r" b="b"/>
            <a:pathLst>
              <a:path w="952566" h="957353">
                <a:moveTo>
                  <a:pt x="0" y="0"/>
                </a:moveTo>
                <a:lnTo>
                  <a:pt x="952566" y="0"/>
                </a:lnTo>
                <a:lnTo>
                  <a:pt x="952566" y="957353"/>
                </a:lnTo>
                <a:lnTo>
                  <a:pt x="0" y="957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1" name="Freeform 31"/>
          <p:cNvSpPr/>
          <p:nvPr/>
        </p:nvSpPr>
        <p:spPr>
          <a:xfrm>
            <a:off x="991369" y="6360012"/>
            <a:ext cx="952566" cy="957353"/>
          </a:xfrm>
          <a:custGeom>
            <a:avLst/>
            <a:gdLst/>
            <a:ahLst/>
            <a:cxnLst/>
            <a:rect l="l" t="t" r="r" b="b"/>
            <a:pathLst>
              <a:path w="952566" h="957353">
                <a:moveTo>
                  <a:pt x="0" y="0"/>
                </a:moveTo>
                <a:lnTo>
                  <a:pt x="952566" y="0"/>
                </a:lnTo>
                <a:lnTo>
                  <a:pt x="952566" y="957353"/>
                </a:lnTo>
                <a:lnTo>
                  <a:pt x="0" y="957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2" name="Freeform 32"/>
          <p:cNvSpPr/>
          <p:nvPr/>
        </p:nvSpPr>
        <p:spPr>
          <a:xfrm>
            <a:off x="991369" y="5080238"/>
            <a:ext cx="952566" cy="957353"/>
          </a:xfrm>
          <a:custGeom>
            <a:avLst/>
            <a:gdLst/>
            <a:ahLst/>
            <a:cxnLst/>
            <a:rect l="l" t="t" r="r" b="b"/>
            <a:pathLst>
              <a:path w="952566" h="957353">
                <a:moveTo>
                  <a:pt x="0" y="0"/>
                </a:moveTo>
                <a:lnTo>
                  <a:pt x="952566" y="0"/>
                </a:lnTo>
                <a:lnTo>
                  <a:pt x="952566" y="957353"/>
                </a:lnTo>
                <a:lnTo>
                  <a:pt x="0" y="957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3" name="Freeform 33"/>
          <p:cNvSpPr/>
          <p:nvPr/>
        </p:nvSpPr>
        <p:spPr>
          <a:xfrm>
            <a:off x="991369" y="3787659"/>
            <a:ext cx="952566" cy="957353"/>
          </a:xfrm>
          <a:custGeom>
            <a:avLst/>
            <a:gdLst/>
            <a:ahLst/>
            <a:cxnLst/>
            <a:rect l="l" t="t" r="r" b="b"/>
            <a:pathLst>
              <a:path w="952566" h="957353">
                <a:moveTo>
                  <a:pt x="0" y="0"/>
                </a:moveTo>
                <a:lnTo>
                  <a:pt x="952566" y="0"/>
                </a:lnTo>
                <a:lnTo>
                  <a:pt x="952566" y="957353"/>
                </a:lnTo>
                <a:lnTo>
                  <a:pt x="0" y="957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4" name="Freeform 34"/>
          <p:cNvSpPr/>
          <p:nvPr/>
        </p:nvSpPr>
        <p:spPr>
          <a:xfrm>
            <a:off x="7839002" y="3683305"/>
            <a:ext cx="952566" cy="957353"/>
          </a:xfrm>
          <a:custGeom>
            <a:avLst/>
            <a:gdLst/>
            <a:ahLst/>
            <a:cxnLst/>
            <a:rect l="l" t="t" r="r" b="b"/>
            <a:pathLst>
              <a:path w="952566" h="957353">
                <a:moveTo>
                  <a:pt x="0" y="0"/>
                </a:moveTo>
                <a:lnTo>
                  <a:pt x="952567" y="0"/>
                </a:lnTo>
                <a:lnTo>
                  <a:pt x="952567" y="957353"/>
                </a:lnTo>
                <a:lnTo>
                  <a:pt x="0" y="957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Freeform 35"/>
          <p:cNvSpPr/>
          <p:nvPr/>
        </p:nvSpPr>
        <p:spPr>
          <a:xfrm>
            <a:off x="7839002" y="5164533"/>
            <a:ext cx="952566" cy="957353"/>
          </a:xfrm>
          <a:custGeom>
            <a:avLst/>
            <a:gdLst/>
            <a:ahLst/>
            <a:cxnLst/>
            <a:rect l="l" t="t" r="r" b="b"/>
            <a:pathLst>
              <a:path w="952566" h="957353">
                <a:moveTo>
                  <a:pt x="0" y="0"/>
                </a:moveTo>
                <a:lnTo>
                  <a:pt x="952567" y="0"/>
                </a:lnTo>
                <a:lnTo>
                  <a:pt x="952567" y="957354"/>
                </a:lnTo>
                <a:lnTo>
                  <a:pt x="0" y="9573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6" name="Freeform 36"/>
          <p:cNvSpPr/>
          <p:nvPr/>
        </p:nvSpPr>
        <p:spPr>
          <a:xfrm>
            <a:off x="7839002" y="6683862"/>
            <a:ext cx="952566" cy="957353"/>
          </a:xfrm>
          <a:custGeom>
            <a:avLst/>
            <a:gdLst/>
            <a:ahLst/>
            <a:cxnLst/>
            <a:rect l="l" t="t" r="r" b="b"/>
            <a:pathLst>
              <a:path w="952566" h="957353">
                <a:moveTo>
                  <a:pt x="0" y="0"/>
                </a:moveTo>
                <a:lnTo>
                  <a:pt x="952567" y="0"/>
                </a:lnTo>
                <a:lnTo>
                  <a:pt x="952567" y="957353"/>
                </a:lnTo>
                <a:lnTo>
                  <a:pt x="0" y="957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7" name="Freeform 37"/>
          <p:cNvSpPr/>
          <p:nvPr/>
        </p:nvSpPr>
        <p:spPr>
          <a:xfrm>
            <a:off x="7839002" y="8223122"/>
            <a:ext cx="952566" cy="957353"/>
          </a:xfrm>
          <a:custGeom>
            <a:avLst/>
            <a:gdLst/>
            <a:ahLst/>
            <a:cxnLst/>
            <a:rect l="l" t="t" r="r" b="b"/>
            <a:pathLst>
              <a:path w="952566" h="957353">
                <a:moveTo>
                  <a:pt x="0" y="0"/>
                </a:moveTo>
                <a:lnTo>
                  <a:pt x="952567" y="0"/>
                </a:lnTo>
                <a:lnTo>
                  <a:pt x="952567" y="957353"/>
                </a:lnTo>
                <a:lnTo>
                  <a:pt x="0" y="9573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9" name="TextBox 38">
            <a:extLst>
              <a:ext uri="{FF2B5EF4-FFF2-40B4-BE49-F238E27FC236}">
                <a16:creationId xmlns:a16="http://schemas.microsoft.com/office/drawing/2014/main" id="{B9271F3B-0262-012F-37B6-FF3A56688A03}"/>
              </a:ext>
            </a:extLst>
          </p:cNvPr>
          <p:cNvSpPr txBox="1"/>
          <p:nvPr/>
        </p:nvSpPr>
        <p:spPr>
          <a:xfrm>
            <a:off x="2191585" y="8174540"/>
            <a:ext cx="3276934" cy="646331"/>
          </a:xfrm>
          <a:prstGeom prst="rect">
            <a:avLst/>
          </a:prstGeom>
          <a:noFill/>
        </p:spPr>
        <p:txBody>
          <a:bodyPr wrap="square" rtlCol="0">
            <a:spAutoFit/>
          </a:bodyPr>
          <a:lstStyle/>
          <a:p>
            <a:r>
              <a:rPr lang="en-US" sz="3580" dirty="0">
                <a:latin typeface="Poppins Medium" panose="00000600000000000000" pitchFamily="2" charset="0"/>
                <a:cs typeface="Poppins Medium" panose="00000600000000000000" pitchFamily="2" charset="0"/>
              </a:rPr>
              <a:t>Restore Act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692200" y="2649966"/>
            <a:ext cx="1534796" cy="1785945"/>
            <a:chOff x="0" y="-22120"/>
            <a:chExt cx="698500" cy="812800"/>
          </a:xfrm>
        </p:grpSpPr>
        <p:sp>
          <p:nvSpPr>
            <p:cNvPr id="3" name="Freeform 3"/>
            <p:cNvSpPr/>
            <p:nvPr/>
          </p:nvSpPr>
          <p:spPr>
            <a:xfrm>
              <a:off x="0" y="-2212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8037"/>
            </a:solidFill>
          </p:spPr>
          <p:txBody>
            <a:bodyPr/>
            <a:lstStyle/>
            <a:p>
              <a:endParaRPr lang="en-US"/>
            </a:p>
          </p:txBody>
        </p:sp>
        <p:sp>
          <p:nvSpPr>
            <p:cNvPr id="4" name="TextBox 4"/>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1475583" y="6463891"/>
            <a:ext cx="1534796" cy="1785945"/>
            <a:chOff x="0" y="0"/>
            <a:chExt cx="698500" cy="812800"/>
          </a:xfrm>
        </p:grpSpPr>
        <p:sp>
          <p:nvSpPr>
            <p:cNvPr id="6" name="Freeform 6"/>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8037"/>
            </a:solidFill>
          </p:spPr>
          <p:txBody>
            <a:bodyPr/>
            <a:lstStyle/>
            <a:p>
              <a:endParaRPr lang="en-US"/>
            </a:p>
          </p:txBody>
        </p:sp>
        <p:sp>
          <p:nvSpPr>
            <p:cNvPr id="7" name="TextBox 7"/>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8853472" y="2730176"/>
            <a:ext cx="1565696" cy="1785945"/>
            <a:chOff x="0" y="-103196"/>
            <a:chExt cx="712563" cy="812800"/>
          </a:xfrm>
        </p:grpSpPr>
        <p:sp>
          <p:nvSpPr>
            <p:cNvPr id="9" name="Freeform 9"/>
            <p:cNvSpPr/>
            <p:nvPr/>
          </p:nvSpPr>
          <p:spPr>
            <a:xfrm>
              <a:off x="14063" y="-103196"/>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8037"/>
            </a:solidFill>
          </p:spPr>
          <p:txBody>
            <a:bodyPr/>
            <a:lstStyle/>
            <a:p>
              <a:endParaRPr lang="en-US" dirty="0"/>
            </a:p>
          </p:txBody>
        </p:sp>
        <p:sp>
          <p:nvSpPr>
            <p:cNvPr id="10" name="TextBox 10"/>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11" name="Group 11"/>
          <p:cNvGrpSpPr/>
          <p:nvPr/>
        </p:nvGrpSpPr>
        <p:grpSpPr>
          <a:xfrm>
            <a:off x="9252360" y="6560729"/>
            <a:ext cx="1534796" cy="1785945"/>
            <a:chOff x="0" y="0"/>
            <a:chExt cx="698500" cy="812800"/>
          </a:xfrm>
        </p:grpSpPr>
        <p:sp>
          <p:nvSpPr>
            <p:cNvPr id="12" name="Freeform 12"/>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8037"/>
            </a:solidFill>
          </p:spPr>
          <p:txBody>
            <a:bodyPr/>
            <a:lstStyle/>
            <a:p>
              <a:endParaRPr lang="en-US"/>
            </a:p>
          </p:txBody>
        </p:sp>
        <p:sp>
          <p:nvSpPr>
            <p:cNvPr id="13" name="TextBox 13"/>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sp>
        <p:nvSpPr>
          <p:cNvPr id="14" name="TextBox 14"/>
          <p:cNvSpPr txBox="1"/>
          <p:nvPr/>
        </p:nvSpPr>
        <p:spPr>
          <a:xfrm>
            <a:off x="10909592" y="7578278"/>
            <a:ext cx="6061396" cy="2762423"/>
          </a:xfrm>
          <a:prstGeom prst="rect">
            <a:avLst/>
          </a:prstGeom>
        </p:spPr>
        <p:txBody>
          <a:bodyPr wrap="square" lIns="0" tIns="0" rIns="0" bIns="0" rtlCol="0" anchor="t">
            <a:spAutoFit/>
          </a:bodyPr>
          <a:lstStyle/>
          <a:p>
            <a:pPr lvl="0">
              <a:lnSpc>
                <a:spcPts val="3082"/>
              </a:lnSpc>
              <a:spcBef>
                <a:spcPct val="0"/>
              </a:spcBef>
            </a:pPr>
            <a:r>
              <a:rPr lang="en-US" sz="2200" dirty="0">
                <a:latin typeface="Poppins Medium" panose="00000600000000000000" pitchFamily="2" charset="0"/>
                <a:cs typeface="Poppins Medium" panose="00000600000000000000" pitchFamily="2" charset="0"/>
              </a:rPr>
              <a:t>This model uses a mustard-seed approach to engage the community to determine their needs and address instances of harm. This is a preventive model, with the aim to reduce interactions with the criminal legal system before they can occur. </a:t>
            </a:r>
            <a:endParaRPr lang="en-US" sz="2200" u="none" strike="noStrike" dirty="0">
              <a:solidFill>
                <a:srgbClr val="000000"/>
              </a:solidFill>
              <a:latin typeface="Poppins Medium" panose="00000600000000000000" pitchFamily="2" charset="0"/>
              <a:cs typeface="Poppins Medium" panose="00000600000000000000" pitchFamily="2" charset="0"/>
            </a:endParaRPr>
          </a:p>
        </p:txBody>
      </p:sp>
      <p:grpSp>
        <p:nvGrpSpPr>
          <p:cNvPr id="15" name="Group 15"/>
          <p:cNvGrpSpPr/>
          <p:nvPr/>
        </p:nvGrpSpPr>
        <p:grpSpPr>
          <a:xfrm rot="-372660">
            <a:off x="16881868" y="8728559"/>
            <a:ext cx="607380" cy="1501029"/>
            <a:chOff x="0" y="0"/>
            <a:chExt cx="328893" cy="812800"/>
          </a:xfrm>
        </p:grpSpPr>
        <p:sp>
          <p:nvSpPr>
            <p:cNvPr id="16" name="Freeform 16"/>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17" name="TextBox 17"/>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18" name="Group 18"/>
          <p:cNvGrpSpPr/>
          <p:nvPr/>
        </p:nvGrpSpPr>
        <p:grpSpPr>
          <a:xfrm rot="-372660">
            <a:off x="17198436" y="7318520"/>
            <a:ext cx="866319" cy="2140951"/>
            <a:chOff x="0" y="0"/>
            <a:chExt cx="328893" cy="812800"/>
          </a:xfrm>
        </p:grpSpPr>
        <p:sp>
          <p:nvSpPr>
            <p:cNvPr id="19" name="Freeform 19"/>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20" name="TextBox 20"/>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rot="-3997370">
            <a:off x="15545186" y="8599323"/>
            <a:ext cx="5313614" cy="1967296"/>
            <a:chOff x="0" y="0"/>
            <a:chExt cx="3517755" cy="1302402"/>
          </a:xfrm>
        </p:grpSpPr>
        <p:sp>
          <p:nvSpPr>
            <p:cNvPr id="22" name="Freeform 22"/>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23" name="TextBox 23"/>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24" name="Group 24"/>
          <p:cNvGrpSpPr/>
          <p:nvPr/>
        </p:nvGrpSpPr>
        <p:grpSpPr>
          <a:xfrm rot="-1344660">
            <a:off x="17348509" y="8306621"/>
            <a:ext cx="1738369" cy="3221259"/>
            <a:chOff x="0" y="0"/>
            <a:chExt cx="406400" cy="753073"/>
          </a:xfrm>
        </p:grpSpPr>
        <p:sp>
          <p:nvSpPr>
            <p:cNvPr id="25" name="Freeform 25"/>
            <p:cNvSpPr/>
            <p:nvPr/>
          </p:nvSpPr>
          <p:spPr>
            <a:xfrm>
              <a:off x="0" y="0"/>
              <a:ext cx="406400" cy="753073"/>
            </a:xfrm>
            <a:custGeom>
              <a:avLst/>
              <a:gdLst/>
              <a:ahLst/>
              <a:cxnLst/>
              <a:rect l="l" t="t" r="r" b="b"/>
              <a:pathLst>
                <a:path w="406400" h="753073">
                  <a:moveTo>
                    <a:pt x="203200" y="0"/>
                  </a:moveTo>
                  <a:lnTo>
                    <a:pt x="0" y="0"/>
                  </a:lnTo>
                  <a:lnTo>
                    <a:pt x="203200" y="753073"/>
                  </a:lnTo>
                  <a:lnTo>
                    <a:pt x="406400" y="753073"/>
                  </a:lnTo>
                  <a:lnTo>
                    <a:pt x="203200" y="0"/>
                  </a:lnTo>
                  <a:close/>
                </a:path>
              </a:pathLst>
            </a:custGeom>
            <a:solidFill>
              <a:srgbClr val="03AF3D"/>
            </a:solidFill>
          </p:spPr>
          <p:txBody>
            <a:bodyPr/>
            <a:lstStyle/>
            <a:p>
              <a:endParaRPr lang="en-US"/>
            </a:p>
          </p:txBody>
        </p:sp>
        <p:sp>
          <p:nvSpPr>
            <p:cNvPr id="26" name="TextBox 26"/>
            <p:cNvSpPr txBox="1"/>
            <p:nvPr/>
          </p:nvSpPr>
          <p:spPr>
            <a:xfrm>
              <a:off x="101600" y="-38100"/>
              <a:ext cx="203200" cy="791173"/>
            </a:xfrm>
            <a:prstGeom prst="rect">
              <a:avLst/>
            </a:prstGeom>
          </p:spPr>
          <p:txBody>
            <a:bodyPr lIns="50800" tIns="50800" rIns="50800" bIns="50800" rtlCol="0" anchor="ctr"/>
            <a:lstStyle/>
            <a:p>
              <a:pPr algn="ctr">
                <a:lnSpc>
                  <a:spcPts val="2659"/>
                </a:lnSpc>
              </a:pPr>
              <a:endParaRPr/>
            </a:p>
          </p:txBody>
        </p:sp>
      </p:grpSp>
      <p:grpSp>
        <p:nvGrpSpPr>
          <p:cNvPr id="27" name="Group 27"/>
          <p:cNvGrpSpPr/>
          <p:nvPr/>
        </p:nvGrpSpPr>
        <p:grpSpPr>
          <a:xfrm rot="-1344660">
            <a:off x="17679438" y="6837753"/>
            <a:ext cx="1965368" cy="3542484"/>
            <a:chOff x="0" y="0"/>
            <a:chExt cx="417805" cy="753073"/>
          </a:xfrm>
        </p:grpSpPr>
        <p:sp>
          <p:nvSpPr>
            <p:cNvPr id="28" name="Freeform 28"/>
            <p:cNvSpPr/>
            <p:nvPr/>
          </p:nvSpPr>
          <p:spPr>
            <a:xfrm>
              <a:off x="0" y="0"/>
              <a:ext cx="417805" cy="753073"/>
            </a:xfrm>
            <a:custGeom>
              <a:avLst/>
              <a:gdLst/>
              <a:ahLst/>
              <a:cxnLst/>
              <a:rect l="l" t="t" r="r" b="b"/>
              <a:pathLst>
                <a:path w="417805" h="753073">
                  <a:moveTo>
                    <a:pt x="214605" y="0"/>
                  </a:moveTo>
                  <a:lnTo>
                    <a:pt x="0" y="0"/>
                  </a:lnTo>
                  <a:lnTo>
                    <a:pt x="203200" y="753073"/>
                  </a:lnTo>
                  <a:lnTo>
                    <a:pt x="417805" y="753073"/>
                  </a:lnTo>
                  <a:lnTo>
                    <a:pt x="214605" y="0"/>
                  </a:lnTo>
                  <a:close/>
                </a:path>
              </a:pathLst>
            </a:custGeom>
            <a:solidFill>
              <a:srgbClr val="008037"/>
            </a:solidFill>
          </p:spPr>
          <p:txBody>
            <a:bodyPr/>
            <a:lstStyle/>
            <a:p>
              <a:endParaRPr lang="en-US"/>
            </a:p>
          </p:txBody>
        </p:sp>
        <p:sp>
          <p:nvSpPr>
            <p:cNvPr id="29" name="TextBox 29"/>
            <p:cNvSpPr txBox="1"/>
            <p:nvPr/>
          </p:nvSpPr>
          <p:spPr>
            <a:xfrm>
              <a:off x="101600" y="-38100"/>
              <a:ext cx="214605" cy="791173"/>
            </a:xfrm>
            <a:prstGeom prst="rect">
              <a:avLst/>
            </a:prstGeom>
          </p:spPr>
          <p:txBody>
            <a:bodyPr lIns="50800" tIns="50800" rIns="50800" bIns="50800" rtlCol="0" anchor="ctr"/>
            <a:lstStyle/>
            <a:p>
              <a:pPr algn="ctr">
                <a:lnSpc>
                  <a:spcPts val="2659"/>
                </a:lnSpc>
              </a:pPr>
              <a:endParaRPr/>
            </a:p>
          </p:txBody>
        </p:sp>
      </p:grpSp>
      <p:grpSp>
        <p:nvGrpSpPr>
          <p:cNvPr id="30" name="Group 30"/>
          <p:cNvGrpSpPr/>
          <p:nvPr/>
        </p:nvGrpSpPr>
        <p:grpSpPr>
          <a:xfrm rot="484507">
            <a:off x="1227321" y="8920915"/>
            <a:ext cx="603262" cy="1490852"/>
            <a:chOff x="0" y="0"/>
            <a:chExt cx="328893" cy="812800"/>
          </a:xfrm>
        </p:grpSpPr>
        <p:sp>
          <p:nvSpPr>
            <p:cNvPr id="31" name="Freeform 31"/>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32" name="TextBox 32"/>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33" name="Group 33"/>
          <p:cNvGrpSpPr/>
          <p:nvPr/>
        </p:nvGrpSpPr>
        <p:grpSpPr>
          <a:xfrm rot="484507">
            <a:off x="357761" y="7750724"/>
            <a:ext cx="860446" cy="2126436"/>
            <a:chOff x="0" y="0"/>
            <a:chExt cx="328893" cy="812800"/>
          </a:xfrm>
        </p:grpSpPr>
        <p:sp>
          <p:nvSpPr>
            <p:cNvPr id="34" name="Freeform 34"/>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35" name="TextBox 35"/>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36" name="Group 36"/>
          <p:cNvGrpSpPr/>
          <p:nvPr/>
        </p:nvGrpSpPr>
        <p:grpSpPr>
          <a:xfrm rot="3892392">
            <a:off x="-2425279" y="8527454"/>
            <a:ext cx="5277588" cy="1953957"/>
            <a:chOff x="0" y="0"/>
            <a:chExt cx="3517755" cy="1302402"/>
          </a:xfrm>
        </p:grpSpPr>
        <p:sp>
          <p:nvSpPr>
            <p:cNvPr id="37" name="Freeform 37"/>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38" name="TextBox 38"/>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39" name="Group 39"/>
          <p:cNvGrpSpPr/>
          <p:nvPr/>
        </p:nvGrpSpPr>
        <p:grpSpPr>
          <a:xfrm rot="-2700000">
            <a:off x="-1252917" y="9310494"/>
            <a:ext cx="3610047" cy="855175"/>
            <a:chOff x="0" y="0"/>
            <a:chExt cx="2573374" cy="609600"/>
          </a:xfrm>
        </p:grpSpPr>
        <p:sp>
          <p:nvSpPr>
            <p:cNvPr id="40" name="Freeform 40"/>
            <p:cNvSpPr/>
            <p:nvPr/>
          </p:nvSpPr>
          <p:spPr>
            <a:xfrm>
              <a:off x="0" y="0"/>
              <a:ext cx="2573374" cy="609600"/>
            </a:xfrm>
            <a:custGeom>
              <a:avLst/>
              <a:gdLst/>
              <a:ahLst/>
              <a:cxnLst/>
              <a:rect l="l" t="t" r="r" b="b"/>
              <a:pathLst>
                <a:path w="2573374" h="609600">
                  <a:moveTo>
                    <a:pt x="203200" y="0"/>
                  </a:moveTo>
                  <a:lnTo>
                    <a:pt x="2573374" y="0"/>
                  </a:lnTo>
                  <a:lnTo>
                    <a:pt x="2370174" y="609600"/>
                  </a:lnTo>
                  <a:lnTo>
                    <a:pt x="0" y="609600"/>
                  </a:lnTo>
                  <a:lnTo>
                    <a:pt x="203200" y="0"/>
                  </a:lnTo>
                  <a:close/>
                </a:path>
              </a:pathLst>
            </a:custGeom>
            <a:solidFill>
              <a:srgbClr val="03AF3D"/>
            </a:solidFill>
          </p:spPr>
          <p:txBody>
            <a:bodyPr/>
            <a:lstStyle/>
            <a:p>
              <a:endParaRPr lang="en-US"/>
            </a:p>
          </p:txBody>
        </p:sp>
        <p:sp>
          <p:nvSpPr>
            <p:cNvPr id="41" name="TextBox 41"/>
            <p:cNvSpPr txBox="1"/>
            <p:nvPr/>
          </p:nvSpPr>
          <p:spPr>
            <a:xfrm>
              <a:off x="101600" y="-38100"/>
              <a:ext cx="2370174" cy="647700"/>
            </a:xfrm>
            <a:prstGeom prst="rect">
              <a:avLst/>
            </a:prstGeom>
          </p:spPr>
          <p:txBody>
            <a:bodyPr lIns="50800" tIns="50800" rIns="50800" bIns="50800" rtlCol="0" anchor="ctr"/>
            <a:lstStyle/>
            <a:p>
              <a:pPr algn="ctr">
                <a:lnSpc>
                  <a:spcPts val="2659"/>
                </a:lnSpc>
              </a:pPr>
              <a:endParaRPr/>
            </a:p>
          </p:txBody>
        </p:sp>
      </p:grpSp>
      <p:grpSp>
        <p:nvGrpSpPr>
          <p:cNvPr id="42" name="Group 42"/>
          <p:cNvGrpSpPr/>
          <p:nvPr/>
        </p:nvGrpSpPr>
        <p:grpSpPr>
          <a:xfrm rot="-2700000">
            <a:off x="-1666997" y="7932592"/>
            <a:ext cx="3409346" cy="1000524"/>
            <a:chOff x="0" y="0"/>
            <a:chExt cx="2077249" cy="609600"/>
          </a:xfrm>
        </p:grpSpPr>
        <p:sp>
          <p:nvSpPr>
            <p:cNvPr id="43" name="Freeform 43"/>
            <p:cNvSpPr/>
            <p:nvPr/>
          </p:nvSpPr>
          <p:spPr>
            <a:xfrm>
              <a:off x="0" y="0"/>
              <a:ext cx="2077249" cy="609600"/>
            </a:xfrm>
            <a:custGeom>
              <a:avLst/>
              <a:gdLst/>
              <a:ahLst/>
              <a:cxnLst/>
              <a:rect l="l" t="t" r="r" b="b"/>
              <a:pathLst>
                <a:path w="2077249" h="609600">
                  <a:moveTo>
                    <a:pt x="203200" y="0"/>
                  </a:moveTo>
                  <a:lnTo>
                    <a:pt x="2077249" y="0"/>
                  </a:lnTo>
                  <a:lnTo>
                    <a:pt x="1874049" y="609600"/>
                  </a:lnTo>
                  <a:lnTo>
                    <a:pt x="0" y="609600"/>
                  </a:lnTo>
                  <a:lnTo>
                    <a:pt x="203200" y="0"/>
                  </a:lnTo>
                  <a:close/>
                </a:path>
              </a:pathLst>
            </a:custGeom>
            <a:solidFill>
              <a:srgbClr val="008037"/>
            </a:solidFill>
          </p:spPr>
          <p:txBody>
            <a:bodyPr/>
            <a:lstStyle/>
            <a:p>
              <a:endParaRPr lang="en-US"/>
            </a:p>
          </p:txBody>
        </p:sp>
        <p:sp>
          <p:nvSpPr>
            <p:cNvPr id="44" name="TextBox 44"/>
            <p:cNvSpPr txBox="1"/>
            <p:nvPr/>
          </p:nvSpPr>
          <p:spPr>
            <a:xfrm>
              <a:off x="101600" y="-38100"/>
              <a:ext cx="1874049" cy="647700"/>
            </a:xfrm>
            <a:prstGeom prst="rect">
              <a:avLst/>
            </a:prstGeom>
          </p:spPr>
          <p:txBody>
            <a:bodyPr lIns="50800" tIns="50800" rIns="50800" bIns="50800" rtlCol="0" anchor="ctr"/>
            <a:lstStyle/>
            <a:p>
              <a:pPr algn="ctr">
                <a:lnSpc>
                  <a:spcPts val="2659"/>
                </a:lnSpc>
              </a:pPr>
              <a:endParaRPr/>
            </a:p>
          </p:txBody>
        </p:sp>
      </p:grpSp>
      <p:sp>
        <p:nvSpPr>
          <p:cNvPr id="45" name="Freeform 45"/>
          <p:cNvSpPr/>
          <p:nvPr/>
        </p:nvSpPr>
        <p:spPr>
          <a:xfrm>
            <a:off x="17078375" y="9095041"/>
            <a:ext cx="1171825" cy="1191959"/>
          </a:xfrm>
          <a:custGeom>
            <a:avLst/>
            <a:gdLst/>
            <a:ahLst/>
            <a:cxnLst/>
            <a:rect l="l" t="t" r="r" b="b"/>
            <a:pathLst>
              <a:path w="1171825" h="1191959">
                <a:moveTo>
                  <a:pt x="0" y="0"/>
                </a:moveTo>
                <a:lnTo>
                  <a:pt x="1171824" y="0"/>
                </a:lnTo>
                <a:lnTo>
                  <a:pt x="1171824" y="1191959"/>
                </a:lnTo>
                <a:lnTo>
                  <a:pt x="0" y="1191959"/>
                </a:lnTo>
                <a:lnTo>
                  <a:pt x="0" y="0"/>
                </a:lnTo>
                <a:close/>
              </a:path>
            </a:pathLst>
          </a:custGeom>
          <a:blipFill>
            <a:blip r:embed="rId2"/>
            <a:stretch>
              <a:fillRect/>
            </a:stretch>
          </a:blipFill>
        </p:spPr>
        <p:txBody>
          <a:bodyPr/>
          <a:lstStyle/>
          <a:p>
            <a:endParaRPr lang="en-US"/>
          </a:p>
        </p:txBody>
      </p:sp>
      <p:sp>
        <p:nvSpPr>
          <p:cNvPr id="46" name="Freeform 46"/>
          <p:cNvSpPr/>
          <p:nvPr/>
        </p:nvSpPr>
        <p:spPr>
          <a:xfrm>
            <a:off x="1693674" y="6808275"/>
            <a:ext cx="1097175" cy="1097175"/>
          </a:xfrm>
          <a:custGeom>
            <a:avLst/>
            <a:gdLst/>
            <a:ahLst/>
            <a:cxnLst/>
            <a:rect l="l" t="t" r="r" b="b"/>
            <a:pathLst>
              <a:path w="1097175" h="1097175">
                <a:moveTo>
                  <a:pt x="0" y="0"/>
                </a:moveTo>
                <a:lnTo>
                  <a:pt x="1097175" y="0"/>
                </a:lnTo>
                <a:lnTo>
                  <a:pt x="1097175" y="1097176"/>
                </a:lnTo>
                <a:lnTo>
                  <a:pt x="0" y="109717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8" name="Freeform 48"/>
          <p:cNvSpPr/>
          <p:nvPr/>
        </p:nvSpPr>
        <p:spPr>
          <a:xfrm>
            <a:off x="651680" y="5139094"/>
            <a:ext cx="1041994" cy="1041994"/>
          </a:xfrm>
          <a:custGeom>
            <a:avLst/>
            <a:gdLst/>
            <a:ahLst/>
            <a:cxnLst/>
            <a:rect l="l" t="t" r="r" b="b"/>
            <a:pathLst>
              <a:path w="1041994" h="1041994">
                <a:moveTo>
                  <a:pt x="0" y="0"/>
                </a:moveTo>
                <a:lnTo>
                  <a:pt x="1041994" y="0"/>
                </a:lnTo>
                <a:lnTo>
                  <a:pt x="1041994" y="1041994"/>
                </a:lnTo>
                <a:lnTo>
                  <a:pt x="0" y="104199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49" name="Freeform 49"/>
          <p:cNvSpPr/>
          <p:nvPr/>
        </p:nvSpPr>
        <p:spPr>
          <a:xfrm>
            <a:off x="9424515" y="6783972"/>
            <a:ext cx="1190486" cy="1243327"/>
          </a:xfrm>
          <a:custGeom>
            <a:avLst/>
            <a:gdLst/>
            <a:ahLst/>
            <a:cxnLst/>
            <a:rect l="l" t="t" r="r" b="b"/>
            <a:pathLst>
              <a:path w="1190486" h="1243327">
                <a:moveTo>
                  <a:pt x="0" y="0"/>
                </a:moveTo>
                <a:lnTo>
                  <a:pt x="1190485" y="0"/>
                </a:lnTo>
                <a:lnTo>
                  <a:pt x="1190485" y="1243327"/>
                </a:lnTo>
                <a:lnTo>
                  <a:pt x="0" y="12433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50" name="TextBox 50"/>
          <p:cNvSpPr txBox="1"/>
          <p:nvPr/>
        </p:nvSpPr>
        <p:spPr>
          <a:xfrm>
            <a:off x="2130801" y="962025"/>
            <a:ext cx="14275291" cy="948978"/>
          </a:xfrm>
          <a:prstGeom prst="rect">
            <a:avLst/>
          </a:prstGeom>
        </p:spPr>
        <p:txBody>
          <a:bodyPr lIns="0" tIns="0" rIns="0" bIns="0" rtlCol="0" anchor="t">
            <a:spAutoFit/>
          </a:bodyPr>
          <a:lstStyle/>
          <a:p>
            <a:pPr algn="ctr">
              <a:lnSpc>
                <a:spcPts val="7427"/>
              </a:lnSpc>
            </a:pPr>
            <a:r>
              <a:rPr lang="en-US" sz="6189" dirty="0">
                <a:solidFill>
                  <a:srgbClr val="005D28"/>
                </a:solidFill>
                <a:latin typeface="Poppins ExtraBold"/>
              </a:rPr>
              <a:t>Signature Programs</a:t>
            </a:r>
          </a:p>
        </p:txBody>
      </p:sp>
      <p:sp>
        <p:nvSpPr>
          <p:cNvPr id="51" name="TextBox 51"/>
          <p:cNvSpPr txBox="1"/>
          <p:nvPr/>
        </p:nvSpPr>
        <p:spPr>
          <a:xfrm>
            <a:off x="2532859" y="2871200"/>
            <a:ext cx="6320613" cy="568644"/>
          </a:xfrm>
          <a:prstGeom prst="rect">
            <a:avLst/>
          </a:prstGeom>
        </p:spPr>
        <p:txBody>
          <a:bodyPr lIns="0" tIns="0" rIns="0" bIns="0" rtlCol="0" anchor="t">
            <a:spAutoFit/>
          </a:bodyPr>
          <a:lstStyle/>
          <a:p>
            <a:pPr>
              <a:lnSpc>
                <a:spcPts val="4442"/>
              </a:lnSpc>
              <a:spcBef>
                <a:spcPct val="0"/>
              </a:spcBef>
            </a:pPr>
            <a:r>
              <a:rPr lang="en-US" sz="3173" dirty="0">
                <a:solidFill>
                  <a:srgbClr val="005D28"/>
                </a:solidFill>
                <a:latin typeface="Poppins ExtraBold"/>
              </a:rPr>
              <a:t>Peer Navigator</a:t>
            </a:r>
          </a:p>
        </p:txBody>
      </p:sp>
      <p:sp>
        <p:nvSpPr>
          <p:cNvPr id="52" name="TextBox 52"/>
          <p:cNvSpPr txBox="1"/>
          <p:nvPr/>
        </p:nvSpPr>
        <p:spPr>
          <a:xfrm>
            <a:off x="3122669" y="6654869"/>
            <a:ext cx="5601299" cy="537135"/>
          </a:xfrm>
          <a:prstGeom prst="rect">
            <a:avLst/>
          </a:prstGeom>
        </p:spPr>
        <p:txBody>
          <a:bodyPr lIns="0" tIns="0" rIns="0" bIns="0" rtlCol="0" anchor="t">
            <a:spAutoFit/>
          </a:bodyPr>
          <a:lstStyle/>
          <a:p>
            <a:pPr>
              <a:lnSpc>
                <a:spcPts val="4442"/>
              </a:lnSpc>
              <a:spcBef>
                <a:spcPct val="0"/>
              </a:spcBef>
            </a:pPr>
            <a:r>
              <a:rPr lang="en-US" sz="3173" dirty="0">
                <a:solidFill>
                  <a:srgbClr val="005D28"/>
                </a:solidFill>
                <a:latin typeface="Poppins ExtraBold"/>
              </a:rPr>
              <a:t>Restorative Justice</a:t>
            </a:r>
          </a:p>
        </p:txBody>
      </p:sp>
      <p:sp>
        <p:nvSpPr>
          <p:cNvPr id="53" name="TextBox 53"/>
          <p:cNvSpPr txBox="1"/>
          <p:nvPr/>
        </p:nvSpPr>
        <p:spPr>
          <a:xfrm>
            <a:off x="10631087" y="2938402"/>
            <a:ext cx="6313962" cy="450444"/>
          </a:xfrm>
          <a:prstGeom prst="rect">
            <a:avLst/>
          </a:prstGeom>
        </p:spPr>
        <p:txBody>
          <a:bodyPr lIns="0" tIns="0" rIns="0" bIns="0" rtlCol="0" anchor="t">
            <a:spAutoFit/>
          </a:bodyPr>
          <a:lstStyle/>
          <a:p>
            <a:pPr>
              <a:lnSpc>
                <a:spcPts val="3475"/>
              </a:lnSpc>
              <a:spcBef>
                <a:spcPct val="0"/>
              </a:spcBef>
            </a:pPr>
            <a:r>
              <a:rPr lang="en-US" sz="3170" dirty="0">
                <a:solidFill>
                  <a:srgbClr val="005D28"/>
                </a:solidFill>
                <a:latin typeface="Poppins ExtraBold"/>
              </a:rPr>
              <a:t>Ready4Work</a:t>
            </a:r>
          </a:p>
        </p:txBody>
      </p:sp>
      <p:sp>
        <p:nvSpPr>
          <p:cNvPr id="54" name="TextBox 54"/>
          <p:cNvSpPr txBox="1"/>
          <p:nvPr/>
        </p:nvSpPr>
        <p:spPr>
          <a:xfrm>
            <a:off x="10943224" y="6783972"/>
            <a:ext cx="6625440" cy="923330"/>
          </a:xfrm>
          <a:prstGeom prst="rect">
            <a:avLst/>
          </a:prstGeom>
        </p:spPr>
        <p:txBody>
          <a:bodyPr wrap="square" lIns="0" tIns="0" rIns="0" bIns="0" rtlCol="0" anchor="t">
            <a:spAutoFit/>
          </a:bodyPr>
          <a:lstStyle/>
          <a:p>
            <a:pPr>
              <a:lnSpc>
                <a:spcPts val="3603"/>
              </a:lnSpc>
              <a:spcBef>
                <a:spcPct val="0"/>
              </a:spcBef>
            </a:pPr>
            <a:r>
              <a:rPr lang="en-US" sz="3170" dirty="0">
                <a:solidFill>
                  <a:srgbClr val="005D28"/>
                </a:solidFill>
                <a:latin typeface="Poppins ExtraBold"/>
              </a:rPr>
              <a:t>Community Led Preventive Model</a:t>
            </a:r>
          </a:p>
        </p:txBody>
      </p:sp>
      <p:sp>
        <p:nvSpPr>
          <p:cNvPr id="55" name="TextBox 55"/>
          <p:cNvSpPr txBox="1"/>
          <p:nvPr/>
        </p:nvSpPr>
        <p:spPr>
          <a:xfrm>
            <a:off x="2532859" y="3513006"/>
            <a:ext cx="5915232" cy="2734906"/>
          </a:xfrm>
          <a:prstGeom prst="rect">
            <a:avLst/>
          </a:prstGeom>
        </p:spPr>
        <p:txBody>
          <a:bodyPr lIns="0" tIns="0" rIns="0" bIns="0" rtlCol="0" anchor="t">
            <a:spAutoFit/>
          </a:bodyPr>
          <a:lstStyle/>
          <a:p>
            <a:pPr marL="0" lvl="0" indent="0" algn="l">
              <a:lnSpc>
                <a:spcPts val="3082"/>
              </a:lnSpc>
              <a:spcBef>
                <a:spcPct val="0"/>
              </a:spcBef>
            </a:pPr>
            <a:r>
              <a:rPr lang="en-US" sz="2201" u="none" strike="noStrike">
                <a:solidFill>
                  <a:srgbClr val="000000"/>
                </a:solidFill>
                <a:latin typeface="Poppins Medium"/>
              </a:rPr>
              <a:t>A formal mentorship program between a member of the community who has experienced reentry and a current returning citizen. The mentee is guided towards stability and creates their own goals and direction throughout 12 months. </a:t>
            </a:r>
          </a:p>
        </p:txBody>
      </p:sp>
      <p:sp>
        <p:nvSpPr>
          <p:cNvPr id="56" name="TextBox 56"/>
          <p:cNvSpPr txBox="1"/>
          <p:nvPr/>
        </p:nvSpPr>
        <p:spPr>
          <a:xfrm>
            <a:off x="3107514" y="7176536"/>
            <a:ext cx="5915232" cy="3159968"/>
          </a:xfrm>
          <a:prstGeom prst="rect">
            <a:avLst/>
          </a:prstGeom>
        </p:spPr>
        <p:txBody>
          <a:bodyPr lIns="0" tIns="0" rIns="0" bIns="0" rtlCol="0" anchor="t">
            <a:spAutoFit/>
          </a:bodyPr>
          <a:lstStyle/>
          <a:p>
            <a:pPr lvl="0">
              <a:lnSpc>
                <a:spcPts val="3082"/>
              </a:lnSpc>
              <a:spcBef>
                <a:spcPct val="0"/>
              </a:spcBef>
            </a:pPr>
            <a:r>
              <a:rPr lang="en-US" sz="2200" dirty="0">
                <a:latin typeface="Poppins Medium" panose="00000600000000000000" pitchFamily="2" charset="0"/>
                <a:cs typeface="Poppins Medium" panose="00000600000000000000" pitchFamily="2" charset="0"/>
              </a:rPr>
              <a:t>Reintegration support circles are a way to have a network of people who care about your success come together to support your transition home. Your circle will build stronger relationships, identify issues and solutions, write a plan and follow up on the plan so that everyone in the circle is working for your success.</a:t>
            </a:r>
            <a:endParaRPr lang="en-US" sz="2200" u="none" strike="noStrike" dirty="0">
              <a:solidFill>
                <a:srgbClr val="000000"/>
              </a:solidFill>
              <a:latin typeface="Poppins Medium" panose="00000600000000000000" pitchFamily="2" charset="0"/>
              <a:cs typeface="Poppins Medium" panose="00000600000000000000" pitchFamily="2" charset="0"/>
            </a:endParaRPr>
          </a:p>
        </p:txBody>
      </p:sp>
      <p:sp>
        <p:nvSpPr>
          <p:cNvPr id="57" name="TextBox 57"/>
          <p:cNvSpPr txBox="1"/>
          <p:nvPr/>
        </p:nvSpPr>
        <p:spPr>
          <a:xfrm>
            <a:off x="10602551" y="3411681"/>
            <a:ext cx="7546942" cy="3159968"/>
          </a:xfrm>
          <a:prstGeom prst="rect">
            <a:avLst/>
          </a:prstGeom>
        </p:spPr>
        <p:txBody>
          <a:bodyPr wrap="square" lIns="0" tIns="0" rIns="0" bIns="0" rtlCol="0" anchor="t">
            <a:spAutoFit/>
          </a:bodyPr>
          <a:lstStyle/>
          <a:p>
            <a:pPr lvl="0">
              <a:lnSpc>
                <a:spcPts val="3082"/>
              </a:lnSpc>
              <a:spcBef>
                <a:spcPct val="0"/>
              </a:spcBef>
            </a:pPr>
            <a:r>
              <a:rPr lang="en-US" sz="2200" dirty="0">
                <a:latin typeface="Poppins Medium" panose="00000600000000000000" pitchFamily="2" charset="0"/>
                <a:cs typeface="Poppins Medium" panose="00000600000000000000" pitchFamily="2" charset="0"/>
              </a:rPr>
              <a:t>The Ready4Work Program is a comprehensive </a:t>
            </a:r>
          </a:p>
          <a:p>
            <a:pPr lvl="0">
              <a:lnSpc>
                <a:spcPts val="3082"/>
              </a:lnSpc>
              <a:spcBef>
                <a:spcPct val="0"/>
              </a:spcBef>
            </a:pPr>
            <a:r>
              <a:rPr lang="en-US" sz="2200" dirty="0">
                <a:latin typeface="Poppins Medium" panose="00000600000000000000" pitchFamily="2" charset="0"/>
                <a:cs typeface="Poppins Medium" panose="00000600000000000000" pitchFamily="2" charset="0"/>
              </a:rPr>
              <a:t>5-week Job Readiness/ Job Placement Program. It is held on Monday and Thursday from 10 AM-1 PM and Tuesday and Wednesday from 10 AM-2 PM. The program provides each participant with a $10.50/</a:t>
            </a:r>
            <a:r>
              <a:rPr lang="en-US" sz="2200" dirty="0" err="1">
                <a:latin typeface="Poppins Medium" panose="00000600000000000000" pitchFamily="2" charset="0"/>
                <a:cs typeface="Poppins Medium" panose="00000600000000000000" pitchFamily="2" charset="0"/>
              </a:rPr>
              <a:t>hr</a:t>
            </a:r>
            <a:r>
              <a:rPr lang="en-US" sz="2200" dirty="0">
                <a:latin typeface="Poppins Medium" panose="00000600000000000000" pitchFamily="2" charset="0"/>
                <a:cs typeface="Poppins Medium" panose="00000600000000000000" pitchFamily="2" charset="0"/>
              </a:rPr>
              <a:t> stipend. Clients will have access to our Peer Navigator program for up to a 1 year after enrollment in the Ready 4 Work cohort.</a:t>
            </a:r>
            <a:endParaRPr lang="en-US" sz="2200" u="none" strike="noStrike" dirty="0">
              <a:solidFill>
                <a:srgbClr val="000000"/>
              </a:solidFill>
              <a:latin typeface="Poppins Medium" panose="00000600000000000000" pitchFamily="2" charset="0"/>
              <a:cs typeface="Poppins Medium" panose="00000600000000000000" pitchFamily="2" charset="0"/>
            </a:endParaRPr>
          </a:p>
        </p:txBody>
      </p:sp>
      <p:pic>
        <p:nvPicPr>
          <p:cNvPr id="59" name="Graphic 58" descr="Handshake outline">
            <a:extLst>
              <a:ext uri="{FF2B5EF4-FFF2-40B4-BE49-F238E27FC236}">
                <a16:creationId xmlns:a16="http://schemas.microsoft.com/office/drawing/2014/main" id="{5375945C-5DD4-CB42-9A51-C4E9216665D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82871" y="2804104"/>
            <a:ext cx="1535664" cy="1535664"/>
          </a:xfrm>
          <a:prstGeom prst="rect">
            <a:avLst/>
          </a:prstGeom>
        </p:spPr>
      </p:pic>
      <p:pic>
        <p:nvPicPr>
          <p:cNvPr id="61" name="Graphic 60" descr="Briefcase outline">
            <a:extLst>
              <a:ext uri="{FF2B5EF4-FFF2-40B4-BE49-F238E27FC236}">
                <a16:creationId xmlns:a16="http://schemas.microsoft.com/office/drawing/2014/main" id="{4535DE0F-4DA9-44F9-FD0A-37FF9CAA882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050554" y="3046595"/>
            <a:ext cx="1153109" cy="1153109"/>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
        <p:cNvGrpSpPr/>
        <p:nvPr/>
      </p:nvGrpSpPr>
      <p:grpSpPr>
        <a:xfrm>
          <a:off x="0" y="0"/>
          <a:ext cx="0" cy="0"/>
          <a:chOff x="0" y="0"/>
          <a:chExt cx="0" cy="0"/>
        </a:xfrm>
      </p:grpSpPr>
      <p:grpSp>
        <p:nvGrpSpPr>
          <p:cNvPr id="2" name="Group 2"/>
          <p:cNvGrpSpPr/>
          <p:nvPr/>
        </p:nvGrpSpPr>
        <p:grpSpPr>
          <a:xfrm>
            <a:off x="683739" y="2528919"/>
            <a:ext cx="1534796" cy="1785945"/>
            <a:chOff x="0" y="0"/>
            <a:chExt cx="698500" cy="812800"/>
          </a:xfrm>
        </p:grpSpPr>
        <p:sp>
          <p:nvSpPr>
            <p:cNvPr id="3" name="Freeform 3"/>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8037"/>
            </a:solidFill>
          </p:spPr>
          <p:txBody>
            <a:bodyPr/>
            <a:lstStyle/>
            <a:p>
              <a:endParaRPr lang="en-US"/>
            </a:p>
          </p:txBody>
        </p:sp>
        <p:sp>
          <p:nvSpPr>
            <p:cNvPr id="4" name="TextBox 4"/>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1969620" y="7230786"/>
            <a:ext cx="1534796" cy="1785945"/>
            <a:chOff x="0" y="0"/>
            <a:chExt cx="698500" cy="812800"/>
          </a:xfrm>
        </p:grpSpPr>
        <p:sp>
          <p:nvSpPr>
            <p:cNvPr id="9" name="Freeform 9"/>
            <p:cNvSpPr/>
            <p:nvPr/>
          </p:nvSpPr>
          <p:spPr>
            <a:xfrm>
              <a:off x="0" y="0"/>
              <a:ext cx="698500" cy="812800"/>
            </a:xfrm>
            <a:custGeom>
              <a:avLst/>
              <a:gdLst/>
              <a:ahLst/>
              <a:cxnLst/>
              <a:rect l="l" t="t" r="r" b="b"/>
              <a:pathLst>
                <a:path w="698500" h="812800">
                  <a:moveTo>
                    <a:pt x="349250" y="0"/>
                  </a:moveTo>
                  <a:lnTo>
                    <a:pt x="698500" y="203200"/>
                  </a:lnTo>
                  <a:lnTo>
                    <a:pt x="698500" y="609600"/>
                  </a:lnTo>
                  <a:lnTo>
                    <a:pt x="349250" y="812800"/>
                  </a:lnTo>
                  <a:lnTo>
                    <a:pt x="0" y="609600"/>
                  </a:lnTo>
                  <a:lnTo>
                    <a:pt x="0" y="203200"/>
                  </a:lnTo>
                  <a:lnTo>
                    <a:pt x="349250" y="0"/>
                  </a:lnTo>
                  <a:close/>
                </a:path>
              </a:pathLst>
            </a:custGeom>
            <a:solidFill>
              <a:srgbClr val="008037"/>
            </a:solidFill>
          </p:spPr>
          <p:txBody>
            <a:bodyPr/>
            <a:lstStyle/>
            <a:p>
              <a:endParaRPr lang="en-US"/>
            </a:p>
          </p:txBody>
        </p:sp>
        <p:sp>
          <p:nvSpPr>
            <p:cNvPr id="10" name="TextBox 10"/>
            <p:cNvSpPr txBox="1"/>
            <p:nvPr/>
          </p:nvSpPr>
          <p:spPr>
            <a:xfrm>
              <a:off x="0" y="101600"/>
              <a:ext cx="698500" cy="57150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rot="-372660">
            <a:off x="16881868" y="8728559"/>
            <a:ext cx="607380" cy="1501029"/>
            <a:chOff x="0" y="0"/>
            <a:chExt cx="328893" cy="812800"/>
          </a:xfrm>
        </p:grpSpPr>
        <p:sp>
          <p:nvSpPr>
            <p:cNvPr id="17" name="Freeform 17"/>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18" name="TextBox 18"/>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rot="-372660">
            <a:off x="17198436" y="7318520"/>
            <a:ext cx="866319" cy="2140951"/>
            <a:chOff x="0" y="0"/>
            <a:chExt cx="328893" cy="812800"/>
          </a:xfrm>
        </p:grpSpPr>
        <p:sp>
          <p:nvSpPr>
            <p:cNvPr id="20" name="Freeform 20"/>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21" name="TextBox 21"/>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rot="-3997370">
            <a:off x="15545186" y="8599323"/>
            <a:ext cx="5313614" cy="1967296"/>
            <a:chOff x="0" y="0"/>
            <a:chExt cx="3517755" cy="1302402"/>
          </a:xfrm>
        </p:grpSpPr>
        <p:sp>
          <p:nvSpPr>
            <p:cNvPr id="23" name="Freeform 23"/>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24" name="TextBox 24"/>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25" name="Group 25"/>
          <p:cNvGrpSpPr/>
          <p:nvPr/>
        </p:nvGrpSpPr>
        <p:grpSpPr>
          <a:xfrm rot="-1344660">
            <a:off x="17348509" y="8306621"/>
            <a:ext cx="1738369" cy="3221259"/>
            <a:chOff x="0" y="0"/>
            <a:chExt cx="406400" cy="753073"/>
          </a:xfrm>
        </p:grpSpPr>
        <p:sp>
          <p:nvSpPr>
            <p:cNvPr id="26" name="Freeform 26"/>
            <p:cNvSpPr/>
            <p:nvPr/>
          </p:nvSpPr>
          <p:spPr>
            <a:xfrm>
              <a:off x="0" y="0"/>
              <a:ext cx="406400" cy="753073"/>
            </a:xfrm>
            <a:custGeom>
              <a:avLst/>
              <a:gdLst/>
              <a:ahLst/>
              <a:cxnLst/>
              <a:rect l="l" t="t" r="r" b="b"/>
              <a:pathLst>
                <a:path w="406400" h="753073">
                  <a:moveTo>
                    <a:pt x="203200" y="0"/>
                  </a:moveTo>
                  <a:lnTo>
                    <a:pt x="0" y="0"/>
                  </a:lnTo>
                  <a:lnTo>
                    <a:pt x="203200" y="753073"/>
                  </a:lnTo>
                  <a:lnTo>
                    <a:pt x="406400" y="753073"/>
                  </a:lnTo>
                  <a:lnTo>
                    <a:pt x="203200" y="0"/>
                  </a:lnTo>
                  <a:close/>
                </a:path>
              </a:pathLst>
            </a:custGeom>
            <a:solidFill>
              <a:srgbClr val="03AF3D"/>
            </a:solidFill>
          </p:spPr>
          <p:txBody>
            <a:bodyPr/>
            <a:lstStyle/>
            <a:p>
              <a:endParaRPr lang="en-US"/>
            </a:p>
          </p:txBody>
        </p:sp>
        <p:sp>
          <p:nvSpPr>
            <p:cNvPr id="27" name="TextBox 27"/>
            <p:cNvSpPr txBox="1"/>
            <p:nvPr/>
          </p:nvSpPr>
          <p:spPr>
            <a:xfrm>
              <a:off x="101600" y="-38100"/>
              <a:ext cx="203200" cy="791173"/>
            </a:xfrm>
            <a:prstGeom prst="rect">
              <a:avLst/>
            </a:prstGeom>
          </p:spPr>
          <p:txBody>
            <a:bodyPr lIns="50800" tIns="50800" rIns="50800" bIns="50800" rtlCol="0" anchor="ctr"/>
            <a:lstStyle/>
            <a:p>
              <a:pPr algn="ctr">
                <a:lnSpc>
                  <a:spcPts val="2659"/>
                </a:lnSpc>
              </a:pPr>
              <a:endParaRPr/>
            </a:p>
          </p:txBody>
        </p:sp>
      </p:grpSp>
      <p:grpSp>
        <p:nvGrpSpPr>
          <p:cNvPr id="28" name="Group 28"/>
          <p:cNvGrpSpPr/>
          <p:nvPr/>
        </p:nvGrpSpPr>
        <p:grpSpPr>
          <a:xfrm rot="-1344660">
            <a:off x="17679438" y="6837753"/>
            <a:ext cx="1965368" cy="3542484"/>
            <a:chOff x="0" y="0"/>
            <a:chExt cx="417805" cy="753073"/>
          </a:xfrm>
        </p:grpSpPr>
        <p:sp>
          <p:nvSpPr>
            <p:cNvPr id="29" name="Freeform 29"/>
            <p:cNvSpPr/>
            <p:nvPr/>
          </p:nvSpPr>
          <p:spPr>
            <a:xfrm>
              <a:off x="0" y="0"/>
              <a:ext cx="417805" cy="753073"/>
            </a:xfrm>
            <a:custGeom>
              <a:avLst/>
              <a:gdLst/>
              <a:ahLst/>
              <a:cxnLst/>
              <a:rect l="l" t="t" r="r" b="b"/>
              <a:pathLst>
                <a:path w="417805" h="753073">
                  <a:moveTo>
                    <a:pt x="214605" y="0"/>
                  </a:moveTo>
                  <a:lnTo>
                    <a:pt x="0" y="0"/>
                  </a:lnTo>
                  <a:lnTo>
                    <a:pt x="203200" y="753073"/>
                  </a:lnTo>
                  <a:lnTo>
                    <a:pt x="417805" y="753073"/>
                  </a:lnTo>
                  <a:lnTo>
                    <a:pt x="214605" y="0"/>
                  </a:lnTo>
                  <a:close/>
                </a:path>
              </a:pathLst>
            </a:custGeom>
            <a:solidFill>
              <a:srgbClr val="008037"/>
            </a:solidFill>
          </p:spPr>
          <p:txBody>
            <a:bodyPr/>
            <a:lstStyle/>
            <a:p>
              <a:endParaRPr lang="en-US"/>
            </a:p>
          </p:txBody>
        </p:sp>
        <p:sp>
          <p:nvSpPr>
            <p:cNvPr id="30" name="TextBox 30"/>
            <p:cNvSpPr txBox="1"/>
            <p:nvPr/>
          </p:nvSpPr>
          <p:spPr>
            <a:xfrm>
              <a:off x="101600" y="-38100"/>
              <a:ext cx="214605" cy="791173"/>
            </a:xfrm>
            <a:prstGeom prst="rect">
              <a:avLst/>
            </a:prstGeom>
          </p:spPr>
          <p:txBody>
            <a:bodyPr lIns="50800" tIns="50800" rIns="50800" bIns="50800" rtlCol="0" anchor="ctr"/>
            <a:lstStyle/>
            <a:p>
              <a:pPr algn="ctr">
                <a:lnSpc>
                  <a:spcPts val="2659"/>
                </a:lnSpc>
              </a:pPr>
              <a:endParaRPr/>
            </a:p>
          </p:txBody>
        </p:sp>
      </p:grpSp>
      <p:grpSp>
        <p:nvGrpSpPr>
          <p:cNvPr id="31" name="Group 31"/>
          <p:cNvGrpSpPr/>
          <p:nvPr/>
        </p:nvGrpSpPr>
        <p:grpSpPr>
          <a:xfrm rot="484507">
            <a:off x="1227321" y="8920915"/>
            <a:ext cx="603262" cy="1490852"/>
            <a:chOff x="0" y="0"/>
            <a:chExt cx="328893" cy="812800"/>
          </a:xfrm>
        </p:grpSpPr>
        <p:sp>
          <p:nvSpPr>
            <p:cNvPr id="32" name="Freeform 32"/>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2E14"/>
            </a:solidFill>
          </p:spPr>
          <p:txBody>
            <a:bodyPr/>
            <a:lstStyle/>
            <a:p>
              <a:endParaRPr lang="en-US"/>
            </a:p>
          </p:txBody>
        </p:sp>
        <p:sp>
          <p:nvSpPr>
            <p:cNvPr id="33" name="TextBox 33"/>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34" name="Group 34"/>
          <p:cNvGrpSpPr/>
          <p:nvPr/>
        </p:nvGrpSpPr>
        <p:grpSpPr>
          <a:xfrm rot="484507">
            <a:off x="357761" y="7750724"/>
            <a:ext cx="860446" cy="2126436"/>
            <a:chOff x="0" y="0"/>
            <a:chExt cx="328893" cy="812800"/>
          </a:xfrm>
        </p:grpSpPr>
        <p:sp>
          <p:nvSpPr>
            <p:cNvPr id="35" name="Freeform 35"/>
            <p:cNvSpPr/>
            <p:nvPr/>
          </p:nvSpPr>
          <p:spPr>
            <a:xfrm>
              <a:off x="0" y="0"/>
              <a:ext cx="328893" cy="812800"/>
            </a:xfrm>
            <a:custGeom>
              <a:avLst/>
              <a:gdLst/>
              <a:ahLst/>
              <a:cxnLst/>
              <a:rect l="l" t="t" r="r" b="b"/>
              <a:pathLst>
                <a:path w="328893" h="812800">
                  <a:moveTo>
                    <a:pt x="0" y="0"/>
                  </a:moveTo>
                  <a:lnTo>
                    <a:pt x="328893" y="0"/>
                  </a:lnTo>
                  <a:lnTo>
                    <a:pt x="328893" y="812800"/>
                  </a:lnTo>
                  <a:lnTo>
                    <a:pt x="0" y="812800"/>
                  </a:lnTo>
                  <a:close/>
                </a:path>
              </a:pathLst>
            </a:custGeom>
            <a:solidFill>
              <a:srgbClr val="005D28"/>
            </a:solidFill>
          </p:spPr>
          <p:txBody>
            <a:bodyPr/>
            <a:lstStyle/>
            <a:p>
              <a:endParaRPr lang="en-US"/>
            </a:p>
          </p:txBody>
        </p:sp>
        <p:sp>
          <p:nvSpPr>
            <p:cNvPr id="36" name="TextBox 36"/>
            <p:cNvSpPr txBox="1"/>
            <p:nvPr/>
          </p:nvSpPr>
          <p:spPr>
            <a:xfrm>
              <a:off x="0" y="-38100"/>
              <a:ext cx="328893" cy="850900"/>
            </a:xfrm>
            <a:prstGeom prst="rect">
              <a:avLst/>
            </a:prstGeom>
          </p:spPr>
          <p:txBody>
            <a:bodyPr lIns="50800" tIns="50800" rIns="50800" bIns="50800" rtlCol="0" anchor="ctr"/>
            <a:lstStyle/>
            <a:p>
              <a:pPr algn="ctr">
                <a:lnSpc>
                  <a:spcPts val="2659"/>
                </a:lnSpc>
              </a:pPr>
              <a:endParaRPr/>
            </a:p>
          </p:txBody>
        </p:sp>
      </p:grpSp>
      <p:grpSp>
        <p:nvGrpSpPr>
          <p:cNvPr id="37" name="Group 37"/>
          <p:cNvGrpSpPr/>
          <p:nvPr/>
        </p:nvGrpSpPr>
        <p:grpSpPr>
          <a:xfrm rot="3892392">
            <a:off x="-2425279" y="8527454"/>
            <a:ext cx="5277588" cy="1953957"/>
            <a:chOff x="0" y="0"/>
            <a:chExt cx="3517755" cy="1302402"/>
          </a:xfrm>
        </p:grpSpPr>
        <p:sp>
          <p:nvSpPr>
            <p:cNvPr id="38" name="Freeform 38"/>
            <p:cNvSpPr/>
            <p:nvPr/>
          </p:nvSpPr>
          <p:spPr>
            <a:xfrm>
              <a:off x="0" y="0"/>
              <a:ext cx="3517755" cy="1302402"/>
            </a:xfrm>
            <a:custGeom>
              <a:avLst/>
              <a:gdLst/>
              <a:ahLst/>
              <a:cxnLst/>
              <a:rect l="l" t="t" r="r" b="b"/>
              <a:pathLst>
                <a:path w="3517755" h="1302402">
                  <a:moveTo>
                    <a:pt x="0" y="0"/>
                  </a:moveTo>
                  <a:lnTo>
                    <a:pt x="3517755" y="0"/>
                  </a:lnTo>
                  <a:lnTo>
                    <a:pt x="3517755" y="1302402"/>
                  </a:lnTo>
                  <a:lnTo>
                    <a:pt x="0" y="1302402"/>
                  </a:lnTo>
                  <a:close/>
                </a:path>
              </a:pathLst>
            </a:custGeom>
            <a:solidFill>
              <a:srgbClr val="000000"/>
            </a:solidFill>
            <a:ln w="352425" cap="sq">
              <a:solidFill>
                <a:srgbClr val="E6C858"/>
              </a:solidFill>
              <a:prstDash val="solid"/>
              <a:miter/>
            </a:ln>
          </p:spPr>
          <p:txBody>
            <a:bodyPr/>
            <a:lstStyle/>
            <a:p>
              <a:endParaRPr lang="en-US"/>
            </a:p>
          </p:txBody>
        </p:sp>
        <p:sp>
          <p:nvSpPr>
            <p:cNvPr id="39" name="TextBox 39"/>
            <p:cNvSpPr txBox="1"/>
            <p:nvPr/>
          </p:nvSpPr>
          <p:spPr>
            <a:xfrm>
              <a:off x="0" y="-38100"/>
              <a:ext cx="3517755" cy="1340502"/>
            </a:xfrm>
            <a:prstGeom prst="rect">
              <a:avLst/>
            </a:prstGeom>
          </p:spPr>
          <p:txBody>
            <a:bodyPr lIns="50800" tIns="50800" rIns="50800" bIns="50800" rtlCol="0" anchor="ctr"/>
            <a:lstStyle/>
            <a:p>
              <a:pPr algn="ctr">
                <a:lnSpc>
                  <a:spcPts val="2659"/>
                </a:lnSpc>
                <a:spcBef>
                  <a:spcPct val="0"/>
                </a:spcBef>
              </a:pPr>
              <a:endParaRPr/>
            </a:p>
          </p:txBody>
        </p:sp>
      </p:grpSp>
      <p:grpSp>
        <p:nvGrpSpPr>
          <p:cNvPr id="40" name="Group 40"/>
          <p:cNvGrpSpPr/>
          <p:nvPr/>
        </p:nvGrpSpPr>
        <p:grpSpPr>
          <a:xfrm rot="-2700000">
            <a:off x="-1252917" y="9310494"/>
            <a:ext cx="3610047" cy="855175"/>
            <a:chOff x="0" y="0"/>
            <a:chExt cx="2573374" cy="609600"/>
          </a:xfrm>
        </p:grpSpPr>
        <p:sp>
          <p:nvSpPr>
            <p:cNvPr id="41" name="Freeform 41"/>
            <p:cNvSpPr/>
            <p:nvPr/>
          </p:nvSpPr>
          <p:spPr>
            <a:xfrm>
              <a:off x="0" y="0"/>
              <a:ext cx="2573374" cy="609600"/>
            </a:xfrm>
            <a:custGeom>
              <a:avLst/>
              <a:gdLst/>
              <a:ahLst/>
              <a:cxnLst/>
              <a:rect l="l" t="t" r="r" b="b"/>
              <a:pathLst>
                <a:path w="2573374" h="609600">
                  <a:moveTo>
                    <a:pt x="203200" y="0"/>
                  </a:moveTo>
                  <a:lnTo>
                    <a:pt x="2573374" y="0"/>
                  </a:lnTo>
                  <a:lnTo>
                    <a:pt x="2370174" y="609600"/>
                  </a:lnTo>
                  <a:lnTo>
                    <a:pt x="0" y="609600"/>
                  </a:lnTo>
                  <a:lnTo>
                    <a:pt x="203200" y="0"/>
                  </a:lnTo>
                  <a:close/>
                </a:path>
              </a:pathLst>
            </a:custGeom>
            <a:solidFill>
              <a:srgbClr val="03AF3D"/>
            </a:solidFill>
          </p:spPr>
          <p:txBody>
            <a:bodyPr/>
            <a:lstStyle/>
            <a:p>
              <a:endParaRPr lang="en-US"/>
            </a:p>
          </p:txBody>
        </p:sp>
        <p:sp>
          <p:nvSpPr>
            <p:cNvPr id="42" name="TextBox 42"/>
            <p:cNvSpPr txBox="1"/>
            <p:nvPr/>
          </p:nvSpPr>
          <p:spPr>
            <a:xfrm>
              <a:off x="101600" y="-38100"/>
              <a:ext cx="2370174" cy="647700"/>
            </a:xfrm>
            <a:prstGeom prst="rect">
              <a:avLst/>
            </a:prstGeom>
          </p:spPr>
          <p:txBody>
            <a:bodyPr lIns="50800" tIns="50800" rIns="50800" bIns="50800" rtlCol="0" anchor="ctr"/>
            <a:lstStyle/>
            <a:p>
              <a:pPr algn="ctr">
                <a:lnSpc>
                  <a:spcPts val="2659"/>
                </a:lnSpc>
              </a:pPr>
              <a:endParaRPr/>
            </a:p>
          </p:txBody>
        </p:sp>
      </p:grpSp>
      <p:grpSp>
        <p:nvGrpSpPr>
          <p:cNvPr id="43" name="Group 43"/>
          <p:cNvGrpSpPr/>
          <p:nvPr/>
        </p:nvGrpSpPr>
        <p:grpSpPr>
          <a:xfrm rot="-2700000">
            <a:off x="-1666997" y="7932592"/>
            <a:ext cx="3409346" cy="1000524"/>
            <a:chOff x="0" y="0"/>
            <a:chExt cx="2077249" cy="609600"/>
          </a:xfrm>
        </p:grpSpPr>
        <p:sp>
          <p:nvSpPr>
            <p:cNvPr id="44" name="Freeform 44"/>
            <p:cNvSpPr/>
            <p:nvPr/>
          </p:nvSpPr>
          <p:spPr>
            <a:xfrm>
              <a:off x="0" y="0"/>
              <a:ext cx="2077249" cy="609600"/>
            </a:xfrm>
            <a:custGeom>
              <a:avLst/>
              <a:gdLst/>
              <a:ahLst/>
              <a:cxnLst/>
              <a:rect l="l" t="t" r="r" b="b"/>
              <a:pathLst>
                <a:path w="2077249" h="609600">
                  <a:moveTo>
                    <a:pt x="203200" y="0"/>
                  </a:moveTo>
                  <a:lnTo>
                    <a:pt x="2077249" y="0"/>
                  </a:lnTo>
                  <a:lnTo>
                    <a:pt x="1874049" y="609600"/>
                  </a:lnTo>
                  <a:lnTo>
                    <a:pt x="0" y="609600"/>
                  </a:lnTo>
                  <a:lnTo>
                    <a:pt x="203200" y="0"/>
                  </a:lnTo>
                  <a:close/>
                </a:path>
              </a:pathLst>
            </a:custGeom>
            <a:solidFill>
              <a:srgbClr val="008037"/>
            </a:solidFill>
          </p:spPr>
          <p:txBody>
            <a:bodyPr/>
            <a:lstStyle/>
            <a:p>
              <a:endParaRPr lang="en-US"/>
            </a:p>
          </p:txBody>
        </p:sp>
        <p:sp>
          <p:nvSpPr>
            <p:cNvPr id="45" name="TextBox 45"/>
            <p:cNvSpPr txBox="1"/>
            <p:nvPr/>
          </p:nvSpPr>
          <p:spPr>
            <a:xfrm>
              <a:off x="101600" y="-38100"/>
              <a:ext cx="1874049" cy="647700"/>
            </a:xfrm>
            <a:prstGeom prst="rect">
              <a:avLst/>
            </a:prstGeom>
          </p:spPr>
          <p:txBody>
            <a:bodyPr lIns="50800" tIns="50800" rIns="50800" bIns="50800" rtlCol="0" anchor="ctr"/>
            <a:lstStyle/>
            <a:p>
              <a:pPr algn="ctr">
                <a:lnSpc>
                  <a:spcPts val="2659"/>
                </a:lnSpc>
              </a:pPr>
              <a:endParaRPr/>
            </a:p>
          </p:txBody>
        </p:sp>
      </p:grpSp>
      <p:sp>
        <p:nvSpPr>
          <p:cNvPr id="46" name="Freeform 46"/>
          <p:cNvSpPr/>
          <p:nvPr/>
        </p:nvSpPr>
        <p:spPr>
          <a:xfrm>
            <a:off x="17078375" y="9095041"/>
            <a:ext cx="1171825" cy="1191959"/>
          </a:xfrm>
          <a:custGeom>
            <a:avLst/>
            <a:gdLst/>
            <a:ahLst/>
            <a:cxnLst/>
            <a:rect l="l" t="t" r="r" b="b"/>
            <a:pathLst>
              <a:path w="1171825" h="1191959">
                <a:moveTo>
                  <a:pt x="0" y="0"/>
                </a:moveTo>
                <a:lnTo>
                  <a:pt x="1171824" y="0"/>
                </a:lnTo>
                <a:lnTo>
                  <a:pt x="1171824" y="1191959"/>
                </a:lnTo>
                <a:lnTo>
                  <a:pt x="0" y="1191959"/>
                </a:lnTo>
                <a:lnTo>
                  <a:pt x="0" y="0"/>
                </a:lnTo>
                <a:close/>
              </a:path>
            </a:pathLst>
          </a:custGeom>
          <a:blipFill>
            <a:blip r:embed="rId3"/>
            <a:stretch>
              <a:fillRect/>
            </a:stretch>
          </a:blipFill>
        </p:spPr>
        <p:txBody>
          <a:bodyPr/>
          <a:lstStyle/>
          <a:p>
            <a:endParaRPr lang="en-US"/>
          </a:p>
        </p:txBody>
      </p:sp>
      <p:sp>
        <p:nvSpPr>
          <p:cNvPr id="50" name="TextBox 50"/>
          <p:cNvSpPr txBox="1"/>
          <p:nvPr/>
        </p:nvSpPr>
        <p:spPr>
          <a:xfrm>
            <a:off x="2130801" y="962025"/>
            <a:ext cx="14275291" cy="948978"/>
          </a:xfrm>
          <a:prstGeom prst="rect">
            <a:avLst/>
          </a:prstGeom>
        </p:spPr>
        <p:txBody>
          <a:bodyPr lIns="0" tIns="0" rIns="0" bIns="0" rtlCol="0" anchor="t">
            <a:spAutoFit/>
          </a:bodyPr>
          <a:lstStyle/>
          <a:p>
            <a:pPr algn="ctr">
              <a:lnSpc>
                <a:spcPts val="7427"/>
              </a:lnSpc>
            </a:pPr>
            <a:r>
              <a:rPr lang="en-US" sz="6189" dirty="0">
                <a:solidFill>
                  <a:srgbClr val="005D28"/>
                </a:solidFill>
                <a:latin typeface="Poppins ExtraBold"/>
              </a:rPr>
              <a:t>Signature Programs cont.</a:t>
            </a:r>
          </a:p>
        </p:txBody>
      </p:sp>
      <p:sp>
        <p:nvSpPr>
          <p:cNvPr id="51" name="TextBox 51"/>
          <p:cNvSpPr txBox="1"/>
          <p:nvPr/>
        </p:nvSpPr>
        <p:spPr>
          <a:xfrm>
            <a:off x="2557267" y="2933579"/>
            <a:ext cx="4402443" cy="537135"/>
          </a:xfrm>
          <a:prstGeom prst="rect">
            <a:avLst/>
          </a:prstGeom>
        </p:spPr>
        <p:txBody>
          <a:bodyPr lIns="0" tIns="0" rIns="0" bIns="0" rtlCol="0" anchor="t">
            <a:spAutoFit/>
          </a:bodyPr>
          <a:lstStyle/>
          <a:p>
            <a:pPr>
              <a:lnSpc>
                <a:spcPts val="4442"/>
              </a:lnSpc>
              <a:spcBef>
                <a:spcPct val="0"/>
              </a:spcBef>
            </a:pPr>
            <a:r>
              <a:rPr lang="en-US" sz="3173" dirty="0">
                <a:solidFill>
                  <a:srgbClr val="005D28"/>
                </a:solidFill>
                <a:latin typeface="Poppins ExtraBold"/>
              </a:rPr>
              <a:t>Reentry Helpline</a:t>
            </a:r>
          </a:p>
        </p:txBody>
      </p:sp>
      <p:sp>
        <p:nvSpPr>
          <p:cNvPr id="53" name="TextBox 53"/>
          <p:cNvSpPr txBox="1"/>
          <p:nvPr/>
        </p:nvSpPr>
        <p:spPr>
          <a:xfrm>
            <a:off x="3741070" y="7771932"/>
            <a:ext cx="9212930" cy="450444"/>
          </a:xfrm>
          <a:prstGeom prst="rect">
            <a:avLst/>
          </a:prstGeom>
        </p:spPr>
        <p:txBody>
          <a:bodyPr wrap="square" lIns="0" tIns="0" rIns="0" bIns="0" rtlCol="0" anchor="t">
            <a:spAutoFit/>
          </a:bodyPr>
          <a:lstStyle/>
          <a:p>
            <a:pPr>
              <a:lnSpc>
                <a:spcPts val="3475"/>
              </a:lnSpc>
              <a:spcBef>
                <a:spcPct val="0"/>
              </a:spcBef>
            </a:pPr>
            <a:r>
              <a:rPr lang="en-US" sz="3170" dirty="0">
                <a:solidFill>
                  <a:srgbClr val="005D28"/>
                </a:solidFill>
                <a:latin typeface="Poppins ExtraBold"/>
              </a:rPr>
              <a:t>National Reentry Network Membership</a:t>
            </a:r>
          </a:p>
        </p:txBody>
      </p:sp>
      <p:sp>
        <p:nvSpPr>
          <p:cNvPr id="55" name="TextBox 55"/>
          <p:cNvSpPr txBox="1"/>
          <p:nvPr/>
        </p:nvSpPr>
        <p:spPr>
          <a:xfrm>
            <a:off x="2490388" y="3421170"/>
            <a:ext cx="12254804" cy="3955057"/>
          </a:xfrm>
          <a:prstGeom prst="rect">
            <a:avLst/>
          </a:prstGeom>
        </p:spPr>
        <p:txBody>
          <a:bodyPr wrap="square" lIns="0" tIns="0" rIns="0" bIns="0" rtlCol="0" anchor="t">
            <a:spAutoFit/>
          </a:bodyPr>
          <a:lstStyle/>
          <a:p>
            <a:pPr>
              <a:lnSpc>
                <a:spcPts val="3082"/>
              </a:lnSpc>
              <a:spcBef>
                <a:spcPct val="0"/>
              </a:spcBef>
            </a:pPr>
            <a:r>
              <a:rPr lang="en-US" sz="2200" dirty="0">
                <a:latin typeface="Poppins Medium" panose="00000600000000000000" pitchFamily="2" charset="0"/>
                <a:cs typeface="Poppins Medium" panose="00000600000000000000" pitchFamily="2" charset="0"/>
              </a:rPr>
              <a:t>The National Reentry Network for Returning Citizens helpline is a free, confidential 24-hour-a-day, 365-day-a-year, information service for returning citizens reentering the community who are in need of reentry services. This service provides resources and referrals for employment, job training, family reunification, apprenticeship programs, food pantry, clothing, housing, mental health and/or substance abuse support. This service is provided to particularly aid those who are within the first 72 hours of their release, although any returning citizen can benefit from this service.</a:t>
            </a:r>
          </a:p>
          <a:p>
            <a:pPr>
              <a:lnSpc>
                <a:spcPts val="3082"/>
              </a:lnSpc>
              <a:spcBef>
                <a:spcPct val="0"/>
              </a:spcBef>
            </a:pPr>
            <a:endParaRPr lang="en-US" sz="2200" dirty="0">
              <a:solidFill>
                <a:srgbClr val="FF0000"/>
              </a:solidFill>
              <a:latin typeface="Poppins Medium" panose="00000600000000000000" pitchFamily="2" charset="0"/>
              <a:cs typeface="Poppins Medium" panose="00000600000000000000" pitchFamily="2" charset="0"/>
            </a:endParaRPr>
          </a:p>
          <a:p>
            <a:pPr>
              <a:lnSpc>
                <a:spcPts val="3082"/>
              </a:lnSpc>
              <a:spcBef>
                <a:spcPct val="0"/>
              </a:spcBef>
            </a:pPr>
            <a:r>
              <a:rPr lang="en-US" sz="2200" b="1" dirty="0">
                <a:solidFill>
                  <a:srgbClr val="FF0000"/>
                </a:solidFill>
                <a:latin typeface="Poppins Medium" panose="00000600000000000000" pitchFamily="2" charset="0"/>
                <a:cs typeface="Poppins Medium" panose="00000600000000000000" pitchFamily="2" charset="0"/>
              </a:rPr>
              <a:t>Call Us at 1-844-916-2577</a:t>
            </a:r>
          </a:p>
          <a:p>
            <a:pPr>
              <a:lnSpc>
                <a:spcPts val="3082"/>
              </a:lnSpc>
              <a:spcBef>
                <a:spcPct val="0"/>
              </a:spcBef>
            </a:pPr>
            <a:endParaRPr lang="en-US" sz="2200" dirty="0">
              <a:solidFill>
                <a:srgbClr val="000000"/>
              </a:solidFill>
              <a:latin typeface="Poppins Medium" panose="00000600000000000000" pitchFamily="2" charset="0"/>
              <a:cs typeface="Poppins Medium" panose="00000600000000000000" pitchFamily="2" charset="0"/>
            </a:endParaRPr>
          </a:p>
        </p:txBody>
      </p:sp>
      <p:sp>
        <p:nvSpPr>
          <p:cNvPr id="57" name="TextBox 57"/>
          <p:cNvSpPr txBox="1"/>
          <p:nvPr/>
        </p:nvSpPr>
        <p:spPr>
          <a:xfrm>
            <a:off x="3737405" y="8222376"/>
            <a:ext cx="10429156" cy="1952971"/>
          </a:xfrm>
          <a:prstGeom prst="rect">
            <a:avLst/>
          </a:prstGeom>
        </p:spPr>
        <p:txBody>
          <a:bodyPr wrap="square" lIns="0" tIns="0" rIns="0" bIns="0" rtlCol="0" anchor="t">
            <a:spAutoFit/>
          </a:bodyPr>
          <a:lstStyle/>
          <a:p>
            <a:pPr lvl="0">
              <a:lnSpc>
                <a:spcPts val="3082"/>
              </a:lnSpc>
              <a:spcBef>
                <a:spcPct val="0"/>
              </a:spcBef>
            </a:pPr>
            <a:r>
              <a:rPr lang="en-US" sz="2200" dirty="0">
                <a:latin typeface="Poppins Medium" panose="00000600000000000000" pitchFamily="2" charset="0"/>
                <a:cs typeface="Poppins Medium" panose="00000600000000000000" pitchFamily="2" charset="0"/>
              </a:rPr>
              <a:t>Currently, we are focusing on building a membership platform intended to serve our returning citizens and their families indefinitely. We strive to be there for our returning citizens and their communities, no matter the obstacle. Therefore, through our membership platform, we’ll be able to offer a consistent and effective support system for all returning citizens.</a:t>
            </a:r>
            <a:endParaRPr lang="en-US" sz="2200" u="none" strike="noStrike" dirty="0">
              <a:solidFill>
                <a:srgbClr val="000000"/>
              </a:solidFill>
              <a:latin typeface="Poppins Medium" panose="00000600000000000000" pitchFamily="2" charset="0"/>
              <a:cs typeface="Poppins Medium" panose="00000600000000000000" pitchFamily="2" charset="0"/>
            </a:endParaRPr>
          </a:p>
        </p:txBody>
      </p:sp>
      <p:pic>
        <p:nvPicPr>
          <p:cNvPr id="59" name="Graphic 58" descr="Handshake outline">
            <a:extLst>
              <a:ext uri="{FF2B5EF4-FFF2-40B4-BE49-F238E27FC236}">
                <a16:creationId xmlns:a16="http://schemas.microsoft.com/office/drawing/2014/main" id="{F000EE60-3AA0-758B-0520-A5B0738E4E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13924" y="7454544"/>
            <a:ext cx="1535664" cy="1535664"/>
          </a:xfrm>
          <a:prstGeom prst="rect">
            <a:avLst/>
          </a:prstGeom>
        </p:spPr>
      </p:pic>
      <p:pic>
        <p:nvPicPr>
          <p:cNvPr id="61" name="Graphic 60" descr="Speaker phone outline">
            <a:extLst>
              <a:ext uri="{FF2B5EF4-FFF2-40B4-BE49-F238E27FC236}">
                <a16:creationId xmlns:a16="http://schemas.microsoft.com/office/drawing/2014/main" id="{E5A3E522-FBFE-4549-369E-A5D1127C5F5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4730" y="2555412"/>
            <a:ext cx="1785945" cy="1785945"/>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7241</TotalTime>
  <Words>2105</Words>
  <Application>Microsoft Office PowerPoint</Application>
  <PresentationFormat>Custom</PresentationFormat>
  <Paragraphs>230</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Poppins Medium</vt:lpstr>
      <vt:lpstr>Poppins ExtraBold</vt:lpstr>
      <vt:lpstr>Canva Sans Bold</vt:lpstr>
      <vt:lpstr>Canva Sans</vt:lpstr>
      <vt:lpstr>Arial</vt:lpstr>
      <vt:lpstr>Calibri</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Organizational Overview NRNRC Final</dc:title>
  <dc:creator>Jarnese Harris</dc:creator>
  <cp:lastModifiedBy>Jarnese Harris</cp:lastModifiedBy>
  <cp:revision>11</cp:revision>
  <dcterms:created xsi:type="dcterms:W3CDTF">2006-08-16T00:00:00Z</dcterms:created>
  <dcterms:modified xsi:type="dcterms:W3CDTF">2025-10-07T03:46:28Z</dcterms:modified>
  <dc:identifier>DAFj75-HAF8</dc:identifier>
</cp:coreProperties>
</file>